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5.jpg" ContentType="image/jp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16.jpg" ContentType="image/jpg"/>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16"/>
  </p:notesMasterIdLst>
  <p:sldIdLst>
    <p:sldId id="256" r:id="rId3"/>
    <p:sldId id="257" r:id="rId4"/>
    <p:sldId id="283" r:id="rId5"/>
    <p:sldId id="260" r:id="rId6"/>
    <p:sldId id="263" r:id="rId7"/>
    <p:sldId id="264" r:id="rId8"/>
    <p:sldId id="265" r:id="rId9"/>
    <p:sldId id="286" r:id="rId10"/>
    <p:sldId id="267" r:id="rId11"/>
    <p:sldId id="285" r:id="rId12"/>
    <p:sldId id="270" r:id="rId13"/>
    <p:sldId id="272" r:id="rId14"/>
    <p:sldId id="273" r:id="rId15"/>
  </p:sldIdLst>
  <p:sldSz cx="12192000" cy="6858000"/>
  <p:notesSz cx="7010400" cy="9296400"/>
  <p:embeddedFontLs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
      <p:font typeface="Corbel" panose="020B0503020204020204" pitchFamily="34" charset="0"/>
      <p:regular r:id="rId23"/>
      <p:bold r:id="rId24"/>
      <p:italic r:id="rId25"/>
      <p:boldItalic r:id="rId26"/>
    </p:embeddedFont>
    <p:embeddedFont>
      <p:font typeface="Franklin Gothic" panose="020B0604020202020204" charset="0"/>
      <p:regular r:id="rId27"/>
      <p:bold r:id="rId28"/>
      <p:italic r:id="rId29"/>
      <p:boldItalic r:id="rId30"/>
    </p:embeddedFont>
    <p:embeddedFont>
      <p:font typeface="Libre Franklin"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3" roundtripDataSignature="AMtx7mhXv+7JnIr5wzSkWHyOFwPVt+XB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87368" autoAdjust="0"/>
  </p:normalViewPr>
  <p:slideViewPr>
    <p:cSldViewPr snapToGrid="0" snapToObjects="1">
      <p:cViewPr varScale="1">
        <p:scale>
          <a:sx n="100" d="100"/>
          <a:sy n="100" d="100"/>
        </p:scale>
        <p:origin x="163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font" Target="fonts/font5.fntdata"/><Relationship Id="rId34" Type="http://schemas.openxmlformats.org/officeDocument/2006/relationships/font" Target="fonts/font18.fntdata"/><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32" Type="http://schemas.openxmlformats.org/officeDocument/2006/relationships/font" Target="fonts/font16.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font" Target="fonts/font3.fntdata"/><Relationship Id="rId31" Type="http://schemas.openxmlformats.org/officeDocument/2006/relationships/font" Target="fonts/font15.fntdata"/><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43"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9598165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97" name="Google Shape;97;p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729416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8: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64" name="Google Shape;364;p1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5436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1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1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82" name="Google Shape;382;p1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273093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3" name="Google Shape;113;p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4108688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83" name="Google Shape;183;p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3402332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16" name="Google Shape;216;p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4245324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30" name="Google Shape;230;p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352640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1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40" name="Google Shape;240;p1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2517302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1: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53" name="Google Shape;253;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7294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1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89" name="Google Shape;289;p1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2636547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1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45" name="Google Shape;345;p1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3859434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22"/>
          <p:cNvSpPr/>
          <p:nvPr/>
        </p:nvSpPr>
        <p:spPr>
          <a:xfrm>
            <a:off x="446534" y="3085764"/>
            <a:ext cx="11298932" cy="3338149"/>
          </a:xfrm>
          <a:prstGeom prst="rect">
            <a:avLst/>
          </a:prstGeom>
          <a:solidFill>
            <a:srgbClr val="46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2"/>
          <p:cNvSpPr txBox="1">
            <a:spLocks noGrp="1"/>
          </p:cNvSpPr>
          <p:nvPr>
            <p:ph type="ctrTitle"/>
          </p:nvPr>
        </p:nvSpPr>
        <p:spPr>
          <a:xfrm>
            <a:off x="581191" y="1020431"/>
            <a:ext cx="10993549" cy="1475013"/>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3C87C8"/>
              </a:buClr>
              <a:buSzPts val="3600"/>
              <a:buFont typeface="Franklin Gothic"/>
              <a:buNone/>
              <a:defRPr sz="3600">
                <a:solidFill>
                  <a:srgbClr val="3C87C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2"/>
          <p:cNvSpPr txBox="1">
            <a:spLocks noGrp="1"/>
          </p:cNvSpPr>
          <p:nvPr>
            <p:ph type="subTitle" idx="1"/>
          </p:nvPr>
        </p:nvSpPr>
        <p:spPr>
          <a:xfrm>
            <a:off x="581194" y="2495445"/>
            <a:ext cx="10993546" cy="590321"/>
          </a:xfrm>
          <a:prstGeom prst="rect">
            <a:avLst/>
          </a:prstGeom>
          <a:noFill/>
          <a:ln>
            <a:noFill/>
          </a:ln>
        </p:spPr>
        <p:txBody>
          <a:bodyPr spcFirstLastPara="1" wrap="square" lIns="91425" tIns="45700" rIns="91425" bIns="45700" anchor="t" anchorCtr="0">
            <a:normAutofit/>
          </a:bodyPr>
          <a:lstStyle>
            <a:lvl1pPr lvl="0" algn="l">
              <a:lnSpc>
                <a:spcPct val="110000"/>
              </a:lnSpc>
              <a:spcBef>
                <a:spcPts val="320"/>
              </a:spcBef>
              <a:spcAft>
                <a:spcPts val="0"/>
              </a:spcAft>
              <a:buSzPts val="1472"/>
              <a:buNone/>
              <a:defRPr sz="1600" cap="none">
                <a:solidFill>
                  <a:srgbClr val="171717"/>
                </a:solidFill>
              </a:defRPr>
            </a:lvl1pPr>
            <a:lvl2pPr lvl="1" algn="ctr">
              <a:spcBef>
                <a:spcPts val="600"/>
              </a:spcBef>
              <a:spcAft>
                <a:spcPts val="0"/>
              </a:spcAft>
              <a:buSzPts val="1288"/>
              <a:buNone/>
              <a:defRPr>
                <a:solidFill>
                  <a:srgbClr val="888888"/>
                </a:solidFill>
              </a:defRPr>
            </a:lvl2pPr>
            <a:lvl3pPr lvl="2" algn="ctr">
              <a:spcBef>
                <a:spcPts val="600"/>
              </a:spcBef>
              <a:spcAft>
                <a:spcPts val="0"/>
              </a:spcAft>
              <a:buSzPts val="1196"/>
              <a:buNone/>
              <a:defRPr>
                <a:solidFill>
                  <a:srgbClr val="888888"/>
                </a:solidFill>
              </a:defRPr>
            </a:lvl3pPr>
            <a:lvl4pPr lvl="3" algn="ctr">
              <a:spcBef>
                <a:spcPts val="600"/>
              </a:spcBef>
              <a:spcAft>
                <a:spcPts val="0"/>
              </a:spcAft>
              <a:buSzPts val="1012"/>
              <a:buNone/>
              <a:defRPr>
                <a:solidFill>
                  <a:srgbClr val="888888"/>
                </a:solidFill>
              </a:defRPr>
            </a:lvl4pPr>
            <a:lvl5pPr lvl="4" algn="ctr">
              <a:spcBef>
                <a:spcPts val="600"/>
              </a:spcBef>
              <a:spcAft>
                <a:spcPts val="0"/>
              </a:spcAft>
              <a:buSzPts val="1012"/>
              <a:buNone/>
              <a:defRPr>
                <a:solidFill>
                  <a:srgbClr val="888888"/>
                </a:solidFill>
              </a:defRPr>
            </a:lvl5pPr>
            <a:lvl6pPr lvl="5" algn="ctr">
              <a:spcBef>
                <a:spcPts val="600"/>
              </a:spcBef>
              <a:spcAft>
                <a:spcPts val="0"/>
              </a:spcAft>
              <a:buSzPts val="1104"/>
              <a:buNone/>
              <a:defRPr>
                <a:solidFill>
                  <a:srgbClr val="888888"/>
                </a:solidFill>
              </a:defRPr>
            </a:lvl6pPr>
            <a:lvl7pPr lvl="6" algn="ctr">
              <a:spcBef>
                <a:spcPts val="600"/>
              </a:spcBef>
              <a:spcAft>
                <a:spcPts val="0"/>
              </a:spcAft>
              <a:buSzPts val="1104"/>
              <a:buNone/>
              <a:defRPr>
                <a:solidFill>
                  <a:srgbClr val="888888"/>
                </a:solidFill>
              </a:defRPr>
            </a:lvl7pPr>
            <a:lvl8pPr lvl="7" algn="ctr">
              <a:spcBef>
                <a:spcPts val="600"/>
              </a:spcBef>
              <a:spcAft>
                <a:spcPts val="0"/>
              </a:spcAft>
              <a:buSzPts val="1104"/>
              <a:buNone/>
              <a:defRPr>
                <a:solidFill>
                  <a:srgbClr val="888888"/>
                </a:solidFill>
              </a:defRPr>
            </a:lvl8pPr>
            <a:lvl9pPr lvl="8" algn="ctr">
              <a:spcBef>
                <a:spcPts val="600"/>
              </a:spcBef>
              <a:spcAft>
                <a:spcPts val="600"/>
              </a:spcAft>
              <a:buSzPts val="1104"/>
              <a:buNone/>
              <a:defRPr>
                <a:solidFill>
                  <a:srgbClr val="888888"/>
                </a:solidFill>
              </a:defRPr>
            </a:lvl9pPr>
          </a:lstStyle>
          <a:p>
            <a:endParaRPr/>
          </a:p>
        </p:txBody>
      </p:sp>
      <p:sp>
        <p:nvSpPr>
          <p:cNvPr id="22" name="Google Shape;22;p22"/>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2"/>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2"/>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84"/>
        <p:cNvGrpSpPr/>
        <p:nvPr/>
      </p:nvGrpSpPr>
      <p:grpSpPr>
        <a:xfrm>
          <a:off x="0" y="0"/>
          <a:ext cx="0" cy="0"/>
          <a:chOff x="0" y="0"/>
          <a:chExt cx="0" cy="0"/>
        </a:xfrm>
      </p:grpSpPr>
      <p:sp>
        <p:nvSpPr>
          <p:cNvPr id="85" name="Google Shape;85;p32"/>
          <p:cNvSpPr/>
          <p:nvPr/>
        </p:nvSpPr>
        <p:spPr>
          <a:xfrm>
            <a:off x="8058151" y="599725"/>
            <a:ext cx="3687316" cy="5816950"/>
          </a:xfrm>
          <a:prstGeom prst="rect">
            <a:avLst/>
          </a:prstGeom>
          <a:solidFill>
            <a:srgbClr val="46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2"/>
          <p:cNvSpPr txBox="1">
            <a:spLocks noGrp="1"/>
          </p:cNvSpPr>
          <p:nvPr>
            <p:ph type="title"/>
          </p:nvPr>
        </p:nvSpPr>
        <p:spPr>
          <a:xfrm rot="5400000">
            <a:off x="7362637" y="1705163"/>
            <a:ext cx="4807326" cy="31242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FFFFFF"/>
              </a:buClr>
              <a:buSzPts val="2800"/>
              <a:buFont typeface="Franklin Gothic"/>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32"/>
          <p:cNvSpPr txBox="1">
            <a:spLocks noGrp="1"/>
          </p:cNvSpPr>
          <p:nvPr>
            <p:ph type="body" idx="1"/>
          </p:nvPr>
        </p:nvSpPr>
        <p:spPr>
          <a:xfrm rot="5400000">
            <a:off x="1952072" y="-313549"/>
            <a:ext cx="4807326" cy="7161625"/>
          </a:xfrm>
          <a:prstGeom prst="rect">
            <a:avLst/>
          </a:prstGeom>
          <a:noFill/>
          <a:ln>
            <a:noFill/>
          </a:ln>
        </p:spPr>
        <p:txBody>
          <a:bodyPr spcFirstLastPara="1" wrap="square" lIns="91425" tIns="45700" rIns="91425" bIns="45700" anchor="t" anchorCtr="0">
            <a:normAutofit/>
          </a:bodyPr>
          <a:lstStyle>
            <a:lvl1pPr marL="457200" lvl="0" indent="-333756" algn="l">
              <a:lnSpc>
                <a:spcPct val="110000"/>
              </a:lnSpc>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88" name="Google Shape;88;p32"/>
          <p:cNvSpPr/>
          <p:nvPr/>
        </p:nvSpPr>
        <p:spPr>
          <a:xfrm>
            <a:off x="446534" y="457200"/>
            <a:ext cx="3703320" cy="94997"/>
          </a:xfrm>
          <a:prstGeom prst="rect">
            <a:avLst/>
          </a:prstGeom>
          <a:solidFill>
            <a:srgbClr val="969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2"/>
          <p:cNvSpPr/>
          <p:nvPr/>
        </p:nvSpPr>
        <p:spPr>
          <a:xfrm>
            <a:off x="8042147" y="453643"/>
            <a:ext cx="3703320" cy="98554"/>
          </a:xfrm>
          <a:prstGeom prst="rect">
            <a:avLst/>
          </a:prstGeom>
          <a:solidFill>
            <a:srgbClr val="46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2"/>
          <p:cNvSpPr/>
          <p:nvPr/>
        </p:nvSpPr>
        <p:spPr>
          <a:xfrm>
            <a:off x="4241830" y="457200"/>
            <a:ext cx="3703320" cy="9144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2"/>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32"/>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32"/>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852856" y="2721274"/>
            <a:ext cx="10486287" cy="939800"/>
          </a:xfrm>
          <a:prstGeom prst="rect">
            <a:avLst/>
          </a:prstGeom>
        </p:spPr>
        <p:txBody>
          <a:bodyPr wrap="square" lIns="0" tIns="0" rIns="0" bIns="0">
            <a:spAutoFit/>
          </a:bodyPr>
          <a:lstStyle>
            <a:lvl1pPr>
              <a:defRPr sz="6000" b="1" i="0">
                <a:solidFill>
                  <a:schemeClr val="bg1"/>
                </a:solidFill>
                <a:latin typeface="Corbel"/>
                <a:cs typeface="Corbe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12/5/2023</a:t>
            </a:fld>
            <a:endParaRPr lang="en-US"/>
          </a:p>
        </p:txBody>
      </p:sp>
      <p:sp>
        <p:nvSpPr>
          <p:cNvPr id="6" name="Holder 6"/>
          <p:cNvSpPr>
            <a:spLocks noGrp="1"/>
          </p:cNvSpPr>
          <p:nvPr>
            <p:ph type="sldNum" sz="quarter" idx="7"/>
          </p:nvPr>
        </p:nvSpPr>
        <p:spPr/>
        <p:txBody>
          <a:bodyPr lIns="0" tIns="0" rIns="0" bIns="0"/>
          <a:lstStyle>
            <a:lvl1pPr>
              <a:defRPr sz="1800" b="0" i="0">
                <a:solidFill>
                  <a:schemeClr val="tx1"/>
                </a:solidFill>
                <a:latin typeface="Calibri"/>
                <a:cs typeface="Calibri"/>
              </a:defRPr>
            </a:lvl1pPr>
          </a:lstStyle>
          <a:p>
            <a:pPr marL="38100">
              <a:lnSpc>
                <a:spcPts val="1810"/>
              </a:lnSpc>
            </a:pPr>
            <a:fld id="{81D60167-4931-47E6-BA6A-407CBD079E47}" type="slidenum">
              <a:rPr dirty="0"/>
              <a:t>‹#›</a:t>
            </a:fld>
            <a:endParaRPr dirty="0"/>
          </a:p>
        </p:txBody>
      </p:sp>
    </p:spTree>
    <p:extLst>
      <p:ext uri="{BB962C8B-B14F-4D97-AF65-F5344CB8AC3E}">
        <p14:creationId xmlns:p14="http://schemas.microsoft.com/office/powerpoint/2010/main" val="4278391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bg1"/>
                </a:solidFill>
                <a:latin typeface="Corbel"/>
                <a:cs typeface="Corbe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12/5/2023</a:t>
            </a:fld>
            <a:endParaRPr lang="en-US"/>
          </a:p>
        </p:txBody>
      </p:sp>
      <p:sp>
        <p:nvSpPr>
          <p:cNvPr id="6" name="Holder 6"/>
          <p:cNvSpPr>
            <a:spLocks noGrp="1"/>
          </p:cNvSpPr>
          <p:nvPr>
            <p:ph type="sldNum" sz="quarter" idx="7"/>
          </p:nvPr>
        </p:nvSpPr>
        <p:spPr/>
        <p:txBody>
          <a:bodyPr lIns="0" tIns="0" rIns="0" bIns="0"/>
          <a:lstStyle>
            <a:lvl1pPr>
              <a:defRPr sz="1800" b="0" i="0">
                <a:solidFill>
                  <a:schemeClr val="tx1"/>
                </a:solidFill>
                <a:latin typeface="Calibri"/>
                <a:cs typeface="Calibri"/>
              </a:defRPr>
            </a:lvl1pPr>
          </a:lstStyle>
          <a:p>
            <a:pPr marL="38100">
              <a:lnSpc>
                <a:spcPts val="1810"/>
              </a:lnSpc>
            </a:pPr>
            <a:fld id="{81D60167-4931-47E6-BA6A-407CBD079E47}" type="slidenum">
              <a:rPr dirty="0"/>
              <a:t>‹#›</a:t>
            </a:fld>
            <a:endParaRPr dirty="0"/>
          </a:p>
        </p:txBody>
      </p:sp>
    </p:spTree>
    <p:extLst>
      <p:ext uri="{BB962C8B-B14F-4D97-AF65-F5344CB8AC3E}">
        <p14:creationId xmlns:p14="http://schemas.microsoft.com/office/powerpoint/2010/main" val="3557670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bg1"/>
                </a:solidFill>
                <a:latin typeface="Corbel"/>
                <a:cs typeface="Corbe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12/5/2023</a:t>
            </a:fld>
            <a:endParaRPr lang="en-US"/>
          </a:p>
        </p:txBody>
      </p:sp>
      <p:sp>
        <p:nvSpPr>
          <p:cNvPr id="7" name="Holder 7"/>
          <p:cNvSpPr>
            <a:spLocks noGrp="1"/>
          </p:cNvSpPr>
          <p:nvPr>
            <p:ph type="sldNum" sz="quarter" idx="7"/>
          </p:nvPr>
        </p:nvSpPr>
        <p:spPr/>
        <p:txBody>
          <a:bodyPr lIns="0" tIns="0" rIns="0" bIns="0"/>
          <a:lstStyle>
            <a:lvl1pPr>
              <a:defRPr sz="1800" b="0" i="0">
                <a:solidFill>
                  <a:schemeClr val="tx1"/>
                </a:solidFill>
                <a:latin typeface="Calibri"/>
                <a:cs typeface="Calibri"/>
              </a:defRPr>
            </a:lvl1pPr>
          </a:lstStyle>
          <a:p>
            <a:pPr marL="38100">
              <a:lnSpc>
                <a:spcPts val="1810"/>
              </a:lnSpc>
            </a:pPr>
            <a:fld id="{81D60167-4931-47E6-BA6A-407CBD079E47}" type="slidenum">
              <a:rPr dirty="0"/>
              <a:t>‹#›</a:t>
            </a:fld>
            <a:endParaRPr dirty="0"/>
          </a:p>
        </p:txBody>
      </p:sp>
    </p:spTree>
    <p:extLst>
      <p:ext uri="{BB962C8B-B14F-4D97-AF65-F5344CB8AC3E}">
        <p14:creationId xmlns:p14="http://schemas.microsoft.com/office/powerpoint/2010/main" val="10476915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bg1"/>
                </a:solidFill>
                <a:latin typeface="Corbel"/>
                <a:cs typeface="Corbe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12/5/2023</a:t>
            </a:fld>
            <a:endParaRPr lang="en-US"/>
          </a:p>
        </p:txBody>
      </p:sp>
      <p:sp>
        <p:nvSpPr>
          <p:cNvPr id="5" name="Holder 5"/>
          <p:cNvSpPr>
            <a:spLocks noGrp="1"/>
          </p:cNvSpPr>
          <p:nvPr>
            <p:ph type="sldNum" sz="quarter" idx="7"/>
          </p:nvPr>
        </p:nvSpPr>
        <p:spPr/>
        <p:txBody>
          <a:bodyPr lIns="0" tIns="0" rIns="0" bIns="0"/>
          <a:lstStyle>
            <a:lvl1pPr>
              <a:defRPr sz="1800" b="0" i="0">
                <a:solidFill>
                  <a:schemeClr val="tx1"/>
                </a:solidFill>
                <a:latin typeface="Calibri"/>
                <a:cs typeface="Calibri"/>
              </a:defRPr>
            </a:lvl1pPr>
          </a:lstStyle>
          <a:p>
            <a:pPr marL="38100">
              <a:lnSpc>
                <a:spcPts val="1810"/>
              </a:lnSpc>
            </a:pPr>
            <a:fld id="{81D60167-4931-47E6-BA6A-407CBD079E47}" type="slidenum">
              <a:rPr dirty="0"/>
              <a:t>‹#›</a:t>
            </a:fld>
            <a:endParaRPr dirty="0"/>
          </a:p>
        </p:txBody>
      </p:sp>
    </p:spTree>
    <p:extLst>
      <p:ext uri="{BB962C8B-B14F-4D97-AF65-F5344CB8AC3E}">
        <p14:creationId xmlns:p14="http://schemas.microsoft.com/office/powerpoint/2010/main" val="1154996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12/5/2023</a:t>
            </a:fld>
            <a:endParaRPr lang="en-US"/>
          </a:p>
        </p:txBody>
      </p:sp>
      <p:sp>
        <p:nvSpPr>
          <p:cNvPr id="4" name="Holder 4"/>
          <p:cNvSpPr>
            <a:spLocks noGrp="1"/>
          </p:cNvSpPr>
          <p:nvPr>
            <p:ph type="sldNum" sz="quarter" idx="7"/>
          </p:nvPr>
        </p:nvSpPr>
        <p:spPr/>
        <p:txBody>
          <a:bodyPr lIns="0" tIns="0" rIns="0" bIns="0"/>
          <a:lstStyle>
            <a:lvl1pPr>
              <a:defRPr sz="1800" b="0" i="0">
                <a:solidFill>
                  <a:schemeClr val="tx1"/>
                </a:solidFill>
                <a:latin typeface="Calibri"/>
                <a:cs typeface="Calibri"/>
              </a:defRPr>
            </a:lvl1pPr>
          </a:lstStyle>
          <a:p>
            <a:pPr marL="38100">
              <a:lnSpc>
                <a:spcPts val="1810"/>
              </a:lnSpc>
            </a:pPr>
            <a:fld id="{81D60167-4931-47E6-BA6A-407CBD079E47}" type="slidenum">
              <a:rPr dirty="0"/>
              <a:t>‹#›</a:t>
            </a:fld>
            <a:endParaRPr dirty="0"/>
          </a:p>
        </p:txBody>
      </p:sp>
    </p:spTree>
    <p:extLst>
      <p:ext uri="{BB962C8B-B14F-4D97-AF65-F5344CB8AC3E}">
        <p14:creationId xmlns:p14="http://schemas.microsoft.com/office/powerpoint/2010/main" val="2090732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5"/>
        <p:cNvGrpSpPr/>
        <p:nvPr/>
      </p:nvGrpSpPr>
      <p:grpSpPr>
        <a:xfrm>
          <a:off x="0" y="0"/>
          <a:ext cx="0" cy="0"/>
          <a:chOff x="0" y="0"/>
          <a:chExt cx="0" cy="0"/>
        </a:xfrm>
      </p:grpSpPr>
      <p:sp>
        <p:nvSpPr>
          <p:cNvPr id="26" name="Google Shape;26;p23"/>
          <p:cNvSpPr txBox="1">
            <a:spLocks noGrp="1"/>
          </p:cNvSpPr>
          <p:nvPr>
            <p:ph type="body" idx="1"/>
          </p:nvPr>
        </p:nvSpPr>
        <p:spPr>
          <a:xfrm>
            <a:off x="4900928" y="1179829"/>
            <a:ext cx="6650991" cy="4658216"/>
          </a:xfrm>
          <a:prstGeom prst="rect">
            <a:avLst/>
          </a:prstGeom>
          <a:noFill/>
          <a:ln>
            <a:noFill/>
          </a:ln>
        </p:spPr>
        <p:txBody>
          <a:bodyPr spcFirstLastPara="1" wrap="square" lIns="91425" tIns="45700" rIns="91425" bIns="45700" anchor="ctr" anchorCtr="0">
            <a:normAutofit/>
          </a:bodyPr>
          <a:lstStyle>
            <a:lvl1pPr marL="457200" lvl="0" indent="-345440" algn="l">
              <a:lnSpc>
                <a:spcPct val="110000"/>
              </a:lnSpc>
              <a:spcBef>
                <a:spcPts val="400"/>
              </a:spcBef>
              <a:spcAft>
                <a:spcPts val="0"/>
              </a:spcAft>
              <a:buSzPts val="1840"/>
              <a:buChar char="◼"/>
              <a:defRPr sz="2000">
                <a:solidFill>
                  <a:srgbClr val="3C87C8"/>
                </a:solidFill>
              </a:defRPr>
            </a:lvl1pPr>
            <a:lvl2pPr marL="914400" lvl="1" indent="-333756" algn="l">
              <a:spcBef>
                <a:spcPts val="600"/>
              </a:spcBef>
              <a:spcAft>
                <a:spcPts val="0"/>
              </a:spcAft>
              <a:buSzPts val="1656"/>
              <a:buChar char="◼"/>
              <a:defRPr sz="1800">
                <a:solidFill>
                  <a:srgbClr val="7F7F7F"/>
                </a:solidFill>
              </a:defRPr>
            </a:lvl2pPr>
            <a:lvl3pPr marL="1371600" lvl="2" indent="-322072" algn="l">
              <a:spcBef>
                <a:spcPts val="600"/>
              </a:spcBef>
              <a:spcAft>
                <a:spcPts val="0"/>
              </a:spcAft>
              <a:buSzPts val="1472"/>
              <a:buChar char="◼"/>
              <a:defRPr sz="1600">
                <a:solidFill>
                  <a:srgbClr val="7F7F7F"/>
                </a:solidFill>
              </a:defRPr>
            </a:lvl3pPr>
            <a:lvl4pPr marL="1828800" lvl="3" indent="-310388" algn="l">
              <a:spcBef>
                <a:spcPts val="600"/>
              </a:spcBef>
              <a:spcAft>
                <a:spcPts val="0"/>
              </a:spcAft>
              <a:buSzPts val="1288"/>
              <a:buChar char="◼"/>
              <a:defRPr sz="1400">
                <a:solidFill>
                  <a:srgbClr val="7F7F7F"/>
                </a:solidFill>
              </a:defRPr>
            </a:lvl4pPr>
            <a:lvl5pPr marL="2286000" lvl="4" indent="-310388" algn="l">
              <a:spcBef>
                <a:spcPts val="600"/>
              </a:spcBef>
              <a:spcAft>
                <a:spcPts val="0"/>
              </a:spcAft>
              <a:buSzPts val="1288"/>
              <a:buChar char="◼"/>
              <a:defRPr sz="1400">
                <a:solidFill>
                  <a:srgbClr val="7F7F7F"/>
                </a:solidFill>
              </a:defRPr>
            </a:lvl5pPr>
            <a:lvl6pPr marL="2743200" lvl="5" indent="-310388" algn="l">
              <a:spcBef>
                <a:spcPts val="600"/>
              </a:spcBef>
              <a:spcAft>
                <a:spcPts val="0"/>
              </a:spcAft>
              <a:buSzPts val="1288"/>
              <a:buChar char="◼"/>
              <a:defRPr sz="1400">
                <a:solidFill>
                  <a:schemeClr val="dk2"/>
                </a:solidFill>
              </a:defRPr>
            </a:lvl6pPr>
            <a:lvl7pPr marL="3200400" lvl="6" indent="-310388" algn="l">
              <a:spcBef>
                <a:spcPts val="600"/>
              </a:spcBef>
              <a:spcAft>
                <a:spcPts val="0"/>
              </a:spcAft>
              <a:buSzPts val="1288"/>
              <a:buChar char="◼"/>
              <a:defRPr sz="1400">
                <a:solidFill>
                  <a:schemeClr val="dk2"/>
                </a:solidFill>
              </a:defRPr>
            </a:lvl7pPr>
            <a:lvl8pPr marL="3657600" lvl="7" indent="-310388" algn="l">
              <a:spcBef>
                <a:spcPts val="600"/>
              </a:spcBef>
              <a:spcAft>
                <a:spcPts val="0"/>
              </a:spcAft>
              <a:buSzPts val="1288"/>
              <a:buChar char="◼"/>
              <a:defRPr sz="1400">
                <a:solidFill>
                  <a:schemeClr val="dk2"/>
                </a:solidFill>
              </a:defRPr>
            </a:lvl8pPr>
            <a:lvl9pPr marL="4114800" lvl="8" indent="-310388" algn="l">
              <a:spcBef>
                <a:spcPts val="600"/>
              </a:spcBef>
              <a:spcAft>
                <a:spcPts val="600"/>
              </a:spcAft>
              <a:buSzPts val="1288"/>
              <a:buChar char="◼"/>
              <a:defRPr sz="1400">
                <a:solidFill>
                  <a:schemeClr val="dk2"/>
                </a:solidFill>
              </a:defRPr>
            </a:lvl9pPr>
          </a:lstStyle>
          <a:p>
            <a:endParaRPr/>
          </a:p>
        </p:txBody>
      </p:sp>
      <p:sp>
        <p:nvSpPr>
          <p:cNvPr id="27" name="Google Shape;27;p23"/>
          <p:cNvSpPr/>
          <p:nvPr/>
        </p:nvSpPr>
        <p:spPr>
          <a:xfrm>
            <a:off x="447817" y="601200"/>
            <a:ext cx="3682723" cy="5815475"/>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3"/>
          <p:cNvSpPr txBox="1">
            <a:spLocks noGrp="1"/>
          </p:cNvSpPr>
          <p:nvPr>
            <p:ph type="title"/>
          </p:nvPr>
        </p:nvSpPr>
        <p:spPr>
          <a:xfrm>
            <a:off x="767857" y="933450"/>
            <a:ext cx="3031852" cy="1722419"/>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FFFFFF"/>
              </a:buClr>
              <a:buSzPts val="2400"/>
              <a:buFont typeface="Franklin Gothic"/>
              <a:buNone/>
              <a:defRPr sz="2400" b="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3"/>
          <p:cNvSpPr txBox="1">
            <a:spLocks noGrp="1"/>
          </p:cNvSpPr>
          <p:nvPr>
            <p:ph type="body" idx="2"/>
          </p:nvPr>
        </p:nvSpPr>
        <p:spPr>
          <a:xfrm>
            <a:off x="767857" y="2836654"/>
            <a:ext cx="3031852" cy="3001392"/>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320"/>
              </a:spcBef>
              <a:spcAft>
                <a:spcPts val="0"/>
              </a:spcAft>
              <a:buSzPts val="1472"/>
              <a:buNone/>
              <a:defRPr sz="1600">
                <a:solidFill>
                  <a:srgbClr val="FFFFFF"/>
                </a:solidFill>
              </a:defRPr>
            </a:lvl1pPr>
            <a:lvl2pPr marL="914400" lvl="1" indent="-228600" algn="l">
              <a:spcBef>
                <a:spcPts val="600"/>
              </a:spcBef>
              <a:spcAft>
                <a:spcPts val="0"/>
              </a:spcAft>
              <a:buSzPts val="1012"/>
              <a:buNone/>
              <a:defRPr sz="1100"/>
            </a:lvl2pPr>
            <a:lvl3pPr marL="1371600" lvl="2" indent="-228600" algn="l">
              <a:spcBef>
                <a:spcPts val="600"/>
              </a:spcBef>
              <a:spcAft>
                <a:spcPts val="0"/>
              </a:spcAft>
              <a:buSzPts val="920"/>
              <a:buNone/>
              <a:defRPr sz="1000"/>
            </a:lvl3pPr>
            <a:lvl4pPr marL="1828800" lvl="3" indent="-228600" algn="l">
              <a:spcBef>
                <a:spcPts val="600"/>
              </a:spcBef>
              <a:spcAft>
                <a:spcPts val="0"/>
              </a:spcAft>
              <a:buSzPts val="828"/>
              <a:buNone/>
              <a:defRPr sz="900"/>
            </a:lvl4pPr>
            <a:lvl5pPr marL="2286000" lvl="4" indent="-228600" algn="l">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30" name="Google Shape;30;p23"/>
          <p:cNvSpPr txBox="1">
            <a:spLocks noGrp="1"/>
          </p:cNvSpPr>
          <p:nvPr>
            <p:ph type="dt" idx="10"/>
          </p:nvPr>
        </p:nvSpPr>
        <p:spPr>
          <a:xfrm>
            <a:off x="7605951" y="6456916"/>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3"/>
          <p:cNvSpPr txBox="1">
            <a:spLocks noGrp="1"/>
          </p:cNvSpPr>
          <p:nvPr>
            <p:ph type="ftr" idx="11"/>
          </p:nvPr>
        </p:nvSpPr>
        <p:spPr>
          <a:xfrm>
            <a:off x="581192" y="6452590"/>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3"/>
          <p:cNvSpPr txBox="1">
            <a:spLocks noGrp="1"/>
          </p:cNvSpPr>
          <p:nvPr>
            <p:ph type="sldNum" idx="12"/>
          </p:nvPr>
        </p:nvSpPr>
        <p:spPr>
          <a:xfrm>
            <a:off x="10558300" y="6456916"/>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4"/>
          <p:cNvSpPr txBox="1">
            <a:spLocks noGrp="1"/>
          </p:cNvSpPr>
          <p:nvPr>
            <p:ph type="title"/>
          </p:nvPr>
        </p:nvSpPr>
        <p:spPr>
          <a:xfrm>
            <a:off x="581193" y="729658"/>
            <a:ext cx="11029616" cy="988332"/>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3C87C8"/>
              </a:buClr>
              <a:buSzPts val="2800"/>
              <a:buFont typeface="Franklin Gothic"/>
              <a:buNone/>
              <a:defRPr>
                <a:solidFill>
                  <a:srgbClr val="3C87C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4"/>
          <p:cNvSpPr txBox="1">
            <a:spLocks noGrp="1"/>
          </p:cNvSpPr>
          <p:nvPr>
            <p:ph type="body" idx="1"/>
          </p:nvPr>
        </p:nvSpPr>
        <p:spPr>
          <a:xfrm>
            <a:off x="581193" y="2228003"/>
            <a:ext cx="5194767" cy="3633047"/>
          </a:xfrm>
          <a:prstGeom prst="rect">
            <a:avLst/>
          </a:prstGeom>
          <a:noFill/>
          <a:ln>
            <a:noFill/>
          </a:ln>
        </p:spPr>
        <p:txBody>
          <a:bodyPr spcFirstLastPara="1" wrap="square" lIns="91425" tIns="45700" rIns="91425" bIns="45700" anchor="ctr" anchorCtr="0">
            <a:normAutofit/>
          </a:bodyPr>
          <a:lstStyle>
            <a:lvl1pPr marL="457200" lvl="0" indent="-327914" algn="l">
              <a:lnSpc>
                <a:spcPct val="110000"/>
              </a:lnSpc>
              <a:spcBef>
                <a:spcPts val="340"/>
              </a:spcBef>
              <a:spcAft>
                <a:spcPts val="0"/>
              </a:spcAft>
              <a:buSzPts val="1564"/>
              <a:buChar char="◼"/>
              <a:defRPr>
                <a:solidFill>
                  <a:srgbClr val="171717"/>
                </a:solidFill>
              </a:defRPr>
            </a:lvl1pPr>
            <a:lvl2pPr marL="914400" lvl="1" indent="-310387" algn="l">
              <a:spcBef>
                <a:spcPts val="600"/>
              </a:spcBef>
              <a:spcAft>
                <a:spcPts val="0"/>
              </a:spcAft>
              <a:buSzPts val="1288"/>
              <a:buChar char="◼"/>
              <a:defRPr>
                <a:solidFill>
                  <a:srgbClr val="7F7F7F"/>
                </a:solidFill>
              </a:defRPr>
            </a:lvl2pPr>
            <a:lvl3pPr marL="1371600" lvl="2" indent="-304546" algn="l">
              <a:spcBef>
                <a:spcPts val="600"/>
              </a:spcBef>
              <a:spcAft>
                <a:spcPts val="0"/>
              </a:spcAft>
              <a:buSzPts val="1196"/>
              <a:buChar char="◼"/>
              <a:defRPr>
                <a:solidFill>
                  <a:srgbClr val="7F7F7F"/>
                </a:solidFill>
              </a:defRPr>
            </a:lvl3pPr>
            <a:lvl4pPr marL="1828800" lvl="3" indent="-292861" algn="l">
              <a:spcBef>
                <a:spcPts val="600"/>
              </a:spcBef>
              <a:spcAft>
                <a:spcPts val="0"/>
              </a:spcAft>
              <a:buSzPts val="1012"/>
              <a:buChar char="◼"/>
              <a:defRPr>
                <a:solidFill>
                  <a:srgbClr val="7F7F7F"/>
                </a:solidFill>
              </a:defRPr>
            </a:lvl4pPr>
            <a:lvl5pPr marL="2286000" lvl="4" indent="-292861" algn="l">
              <a:spcBef>
                <a:spcPts val="600"/>
              </a:spcBef>
              <a:spcAft>
                <a:spcPts val="0"/>
              </a:spcAft>
              <a:buSzPts val="1012"/>
              <a:buChar char="◼"/>
              <a:defRPr>
                <a:solidFill>
                  <a:srgbClr val="7F7F7F"/>
                </a:solidFill>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36" name="Google Shape;36;p24"/>
          <p:cNvSpPr txBox="1">
            <a:spLocks noGrp="1"/>
          </p:cNvSpPr>
          <p:nvPr>
            <p:ph type="body" idx="2"/>
          </p:nvPr>
        </p:nvSpPr>
        <p:spPr>
          <a:xfrm>
            <a:off x="6416039" y="2228003"/>
            <a:ext cx="5194769" cy="3633047"/>
          </a:xfrm>
          <a:prstGeom prst="rect">
            <a:avLst/>
          </a:prstGeom>
          <a:noFill/>
          <a:ln>
            <a:noFill/>
          </a:ln>
        </p:spPr>
        <p:txBody>
          <a:bodyPr spcFirstLastPara="1" wrap="square" lIns="91425" tIns="45700" rIns="91425" bIns="45700" anchor="ctr" anchorCtr="0">
            <a:normAutofit/>
          </a:bodyPr>
          <a:lstStyle>
            <a:lvl1pPr marL="457200" lvl="0" indent="-327914" algn="l">
              <a:lnSpc>
                <a:spcPct val="110000"/>
              </a:lnSpc>
              <a:spcBef>
                <a:spcPts val="340"/>
              </a:spcBef>
              <a:spcAft>
                <a:spcPts val="0"/>
              </a:spcAft>
              <a:buSzPts val="1564"/>
              <a:buChar char="◼"/>
              <a:defRPr>
                <a:solidFill>
                  <a:srgbClr val="171717"/>
                </a:solidFill>
              </a:defRPr>
            </a:lvl1pPr>
            <a:lvl2pPr marL="914400" lvl="1" indent="-310387" algn="l">
              <a:spcBef>
                <a:spcPts val="600"/>
              </a:spcBef>
              <a:spcAft>
                <a:spcPts val="0"/>
              </a:spcAft>
              <a:buSzPts val="1288"/>
              <a:buChar char="◼"/>
              <a:defRPr>
                <a:solidFill>
                  <a:srgbClr val="7F7F7F"/>
                </a:solidFill>
              </a:defRPr>
            </a:lvl2pPr>
            <a:lvl3pPr marL="1371600" lvl="2" indent="-304546" algn="l">
              <a:spcBef>
                <a:spcPts val="600"/>
              </a:spcBef>
              <a:spcAft>
                <a:spcPts val="0"/>
              </a:spcAft>
              <a:buSzPts val="1196"/>
              <a:buChar char="◼"/>
              <a:defRPr>
                <a:solidFill>
                  <a:srgbClr val="7F7F7F"/>
                </a:solidFill>
              </a:defRPr>
            </a:lvl3pPr>
            <a:lvl4pPr marL="1828800" lvl="3" indent="-292861" algn="l">
              <a:spcBef>
                <a:spcPts val="600"/>
              </a:spcBef>
              <a:spcAft>
                <a:spcPts val="0"/>
              </a:spcAft>
              <a:buSzPts val="1012"/>
              <a:buChar char="◼"/>
              <a:defRPr>
                <a:solidFill>
                  <a:srgbClr val="7F7F7F"/>
                </a:solidFill>
              </a:defRPr>
            </a:lvl4pPr>
            <a:lvl5pPr marL="2286000" lvl="4" indent="-292861" algn="l">
              <a:spcBef>
                <a:spcPts val="600"/>
              </a:spcBef>
              <a:spcAft>
                <a:spcPts val="0"/>
              </a:spcAft>
              <a:buSzPts val="1012"/>
              <a:buChar char="◼"/>
              <a:defRPr>
                <a:solidFill>
                  <a:srgbClr val="7F7F7F"/>
                </a:solidFill>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37" name="Google Shape;37;p24"/>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4"/>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4"/>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0"/>
        <p:cNvGrpSpPr/>
        <p:nvPr/>
      </p:nvGrpSpPr>
      <p:grpSpPr>
        <a:xfrm>
          <a:off x="0" y="0"/>
          <a:ext cx="0" cy="0"/>
          <a:chOff x="0" y="0"/>
          <a:chExt cx="0" cy="0"/>
        </a:xfrm>
      </p:grpSpPr>
      <p:sp>
        <p:nvSpPr>
          <p:cNvPr id="41" name="Google Shape;41;p25"/>
          <p:cNvSpPr txBox="1">
            <a:spLocks noGrp="1"/>
          </p:cNvSpPr>
          <p:nvPr>
            <p:ph type="title"/>
          </p:nvPr>
        </p:nvSpPr>
        <p:spPr>
          <a:xfrm>
            <a:off x="581193" y="729658"/>
            <a:ext cx="11029616" cy="988332"/>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3C87C8"/>
              </a:buClr>
              <a:buSzPts val="2800"/>
              <a:buFont typeface="Franklin Gothic"/>
              <a:buNone/>
              <a:defRPr>
                <a:solidFill>
                  <a:srgbClr val="3C87C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5"/>
          <p:cNvSpPr txBox="1">
            <a:spLocks noGrp="1"/>
          </p:cNvSpPr>
          <p:nvPr>
            <p:ph type="body" idx="1"/>
          </p:nvPr>
        </p:nvSpPr>
        <p:spPr>
          <a:xfrm>
            <a:off x="581191" y="2250891"/>
            <a:ext cx="5194769" cy="557784"/>
          </a:xfrm>
          <a:prstGeom prst="rect">
            <a:avLst/>
          </a:prstGeom>
          <a:noFill/>
          <a:ln>
            <a:noFill/>
          </a:ln>
        </p:spPr>
        <p:txBody>
          <a:bodyPr spcFirstLastPara="1" wrap="square" lIns="91425" tIns="45700" rIns="91425" bIns="45700" anchor="ctr" anchorCtr="0">
            <a:noAutofit/>
          </a:bodyPr>
          <a:lstStyle>
            <a:lvl1pPr marL="457200" lvl="0" indent="-228600" algn="l">
              <a:lnSpc>
                <a:spcPct val="110000"/>
              </a:lnSpc>
              <a:spcBef>
                <a:spcPts val="400"/>
              </a:spcBef>
              <a:spcAft>
                <a:spcPts val="0"/>
              </a:spcAft>
              <a:buSzPts val="1840"/>
              <a:buNone/>
              <a:defRPr sz="2000" b="0">
                <a:solidFill>
                  <a:srgbClr val="171717"/>
                </a:solidFill>
              </a:defRPr>
            </a:lvl1pPr>
            <a:lvl2pPr marL="914400" lvl="1" indent="-228600" algn="l">
              <a:spcBef>
                <a:spcPts val="600"/>
              </a:spcBef>
              <a:spcAft>
                <a:spcPts val="0"/>
              </a:spcAft>
              <a:buSzPts val="1840"/>
              <a:buNone/>
              <a:defRPr sz="2000" b="1"/>
            </a:lvl2pPr>
            <a:lvl3pPr marL="1371600" lvl="2" indent="-228600" algn="l">
              <a:spcBef>
                <a:spcPts val="600"/>
              </a:spcBef>
              <a:spcAft>
                <a:spcPts val="0"/>
              </a:spcAft>
              <a:buSzPts val="1656"/>
              <a:buNone/>
              <a:defRPr sz="1800" b="1"/>
            </a:lvl3pPr>
            <a:lvl4pPr marL="1828800" lvl="3" indent="-228600" algn="l">
              <a:spcBef>
                <a:spcPts val="600"/>
              </a:spcBef>
              <a:spcAft>
                <a:spcPts val="0"/>
              </a:spcAft>
              <a:buSzPts val="1472"/>
              <a:buNone/>
              <a:defRPr sz="1600" b="1"/>
            </a:lvl4pPr>
            <a:lvl5pPr marL="2286000" lvl="4" indent="-228600" algn="l">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43" name="Google Shape;43;p25"/>
          <p:cNvSpPr txBox="1">
            <a:spLocks noGrp="1"/>
          </p:cNvSpPr>
          <p:nvPr>
            <p:ph type="body" idx="2"/>
          </p:nvPr>
        </p:nvSpPr>
        <p:spPr>
          <a:xfrm>
            <a:off x="581194" y="2926052"/>
            <a:ext cx="5194766" cy="2934999"/>
          </a:xfrm>
          <a:prstGeom prst="rect">
            <a:avLst/>
          </a:prstGeom>
          <a:noFill/>
          <a:ln>
            <a:noFill/>
          </a:ln>
        </p:spPr>
        <p:txBody>
          <a:bodyPr spcFirstLastPara="1" wrap="square" lIns="91425" tIns="45700" rIns="91425" bIns="45700" anchor="t" anchorCtr="0">
            <a:normAutofit/>
          </a:bodyPr>
          <a:lstStyle>
            <a:lvl1pPr marL="457200" lvl="0" indent="-333756" algn="l">
              <a:lnSpc>
                <a:spcPct val="110000"/>
              </a:lnSpc>
              <a:spcBef>
                <a:spcPts val="360"/>
              </a:spcBef>
              <a:spcAft>
                <a:spcPts val="0"/>
              </a:spcAft>
              <a:buSzPts val="1656"/>
              <a:buChar char="◼"/>
              <a:defRPr/>
            </a:lvl1pPr>
            <a:lvl2pPr marL="914400" lvl="1" indent="-310387" algn="l">
              <a:spcBef>
                <a:spcPts val="600"/>
              </a:spcBef>
              <a:spcAft>
                <a:spcPts val="0"/>
              </a:spcAft>
              <a:buSzPts val="1288"/>
              <a:buChar char="◼"/>
              <a:defRPr>
                <a:solidFill>
                  <a:srgbClr val="7F7F7F"/>
                </a:solidFill>
              </a:defRPr>
            </a:lvl2pPr>
            <a:lvl3pPr marL="1371600" lvl="2" indent="-304546" algn="l">
              <a:spcBef>
                <a:spcPts val="600"/>
              </a:spcBef>
              <a:spcAft>
                <a:spcPts val="0"/>
              </a:spcAft>
              <a:buSzPts val="1196"/>
              <a:buChar char="◼"/>
              <a:defRPr>
                <a:solidFill>
                  <a:srgbClr val="7F7F7F"/>
                </a:solidFill>
              </a:defRPr>
            </a:lvl3pPr>
            <a:lvl4pPr marL="1828800" lvl="3" indent="-292861" algn="l">
              <a:spcBef>
                <a:spcPts val="600"/>
              </a:spcBef>
              <a:spcAft>
                <a:spcPts val="0"/>
              </a:spcAft>
              <a:buSzPts val="1012"/>
              <a:buChar char="◼"/>
              <a:defRPr>
                <a:solidFill>
                  <a:srgbClr val="7F7F7F"/>
                </a:solidFill>
              </a:defRPr>
            </a:lvl4pPr>
            <a:lvl5pPr marL="2286000" lvl="4" indent="-292861" algn="l">
              <a:spcBef>
                <a:spcPts val="600"/>
              </a:spcBef>
              <a:spcAft>
                <a:spcPts val="0"/>
              </a:spcAft>
              <a:buSzPts val="1012"/>
              <a:buChar char="◼"/>
              <a:defRPr>
                <a:solidFill>
                  <a:srgbClr val="7F7F7F"/>
                </a:solidFill>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44" name="Google Shape;44;p25"/>
          <p:cNvSpPr txBox="1">
            <a:spLocks noGrp="1"/>
          </p:cNvSpPr>
          <p:nvPr>
            <p:ph type="body" idx="3"/>
          </p:nvPr>
        </p:nvSpPr>
        <p:spPr>
          <a:xfrm>
            <a:off x="6416039" y="2250892"/>
            <a:ext cx="5194770" cy="553373"/>
          </a:xfrm>
          <a:prstGeom prst="rect">
            <a:avLst/>
          </a:prstGeom>
          <a:noFill/>
          <a:ln>
            <a:noFill/>
          </a:ln>
        </p:spPr>
        <p:txBody>
          <a:bodyPr spcFirstLastPara="1" wrap="square" lIns="91425" tIns="45700" rIns="91425" bIns="45700" anchor="ctr" anchorCtr="0">
            <a:noAutofit/>
          </a:bodyPr>
          <a:lstStyle>
            <a:lvl1pPr marL="457200" marR="0" lvl="0" indent="-228600" algn="l">
              <a:lnSpc>
                <a:spcPct val="100000"/>
              </a:lnSpc>
              <a:spcBef>
                <a:spcPts val="400"/>
              </a:spcBef>
              <a:spcAft>
                <a:spcPts val="0"/>
              </a:spcAft>
              <a:buClr>
                <a:schemeClr val="accent1"/>
              </a:buClr>
              <a:buSzPts val="1840"/>
              <a:buFont typeface="Noto Sans Symbols"/>
              <a:buNone/>
              <a:defRPr sz="2000" b="0">
                <a:solidFill>
                  <a:srgbClr val="171717"/>
                </a:solidFill>
              </a:defRPr>
            </a:lvl1pPr>
            <a:lvl2pPr marL="914400" lvl="1" indent="-228600" algn="l">
              <a:spcBef>
                <a:spcPts val="600"/>
              </a:spcBef>
              <a:spcAft>
                <a:spcPts val="0"/>
              </a:spcAft>
              <a:buSzPts val="1840"/>
              <a:buNone/>
              <a:defRPr sz="2000" b="1"/>
            </a:lvl2pPr>
            <a:lvl3pPr marL="1371600" lvl="2" indent="-228600" algn="l">
              <a:spcBef>
                <a:spcPts val="600"/>
              </a:spcBef>
              <a:spcAft>
                <a:spcPts val="0"/>
              </a:spcAft>
              <a:buSzPts val="1656"/>
              <a:buNone/>
              <a:defRPr sz="1800" b="1"/>
            </a:lvl3pPr>
            <a:lvl4pPr marL="1828800" lvl="3" indent="-228600" algn="l">
              <a:spcBef>
                <a:spcPts val="600"/>
              </a:spcBef>
              <a:spcAft>
                <a:spcPts val="0"/>
              </a:spcAft>
              <a:buSzPts val="1472"/>
              <a:buNone/>
              <a:defRPr sz="1600" b="1"/>
            </a:lvl4pPr>
            <a:lvl5pPr marL="2286000" lvl="4" indent="-228600" algn="l">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45" name="Google Shape;45;p25"/>
          <p:cNvSpPr txBox="1">
            <a:spLocks noGrp="1"/>
          </p:cNvSpPr>
          <p:nvPr>
            <p:ph type="body" idx="4"/>
          </p:nvPr>
        </p:nvSpPr>
        <p:spPr>
          <a:xfrm>
            <a:off x="6416037" y="2926052"/>
            <a:ext cx="5194771" cy="2934999"/>
          </a:xfrm>
          <a:prstGeom prst="rect">
            <a:avLst/>
          </a:prstGeom>
          <a:noFill/>
          <a:ln>
            <a:noFill/>
          </a:ln>
        </p:spPr>
        <p:txBody>
          <a:bodyPr spcFirstLastPara="1" wrap="square" lIns="91425" tIns="45700" rIns="91425" bIns="45700" anchor="t" anchorCtr="0">
            <a:normAutofit/>
          </a:bodyPr>
          <a:lstStyle>
            <a:lvl1pPr marL="457200" lvl="0" indent="-333756" algn="l">
              <a:lnSpc>
                <a:spcPct val="110000"/>
              </a:lnSpc>
              <a:spcBef>
                <a:spcPts val="360"/>
              </a:spcBef>
              <a:spcAft>
                <a:spcPts val="0"/>
              </a:spcAft>
              <a:buSzPts val="1656"/>
              <a:buChar char="◼"/>
              <a:defRPr/>
            </a:lvl1pPr>
            <a:lvl2pPr marL="914400" lvl="1" indent="-310387" algn="l">
              <a:spcBef>
                <a:spcPts val="600"/>
              </a:spcBef>
              <a:spcAft>
                <a:spcPts val="0"/>
              </a:spcAft>
              <a:buSzPts val="1288"/>
              <a:buChar char="◼"/>
              <a:defRPr>
                <a:solidFill>
                  <a:srgbClr val="7F7F7F"/>
                </a:solidFill>
              </a:defRPr>
            </a:lvl2pPr>
            <a:lvl3pPr marL="1371600" lvl="2" indent="-304546" algn="l">
              <a:spcBef>
                <a:spcPts val="600"/>
              </a:spcBef>
              <a:spcAft>
                <a:spcPts val="0"/>
              </a:spcAft>
              <a:buSzPts val="1196"/>
              <a:buChar char="◼"/>
              <a:defRPr>
                <a:solidFill>
                  <a:srgbClr val="7F7F7F"/>
                </a:solidFill>
              </a:defRPr>
            </a:lvl3pPr>
            <a:lvl4pPr marL="1828800" lvl="3" indent="-292861" algn="l">
              <a:spcBef>
                <a:spcPts val="600"/>
              </a:spcBef>
              <a:spcAft>
                <a:spcPts val="0"/>
              </a:spcAft>
              <a:buSzPts val="1012"/>
              <a:buChar char="◼"/>
              <a:defRPr>
                <a:solidFill>
                  <a:srgbClr val="7F7F7F"/>
                </a:solidFill>
              </a:defRPr>
            </a:lvl4pPr>
            <a:lvl5pPr marL="2286000" lvl="4" indent="-292861" algn="l">
              <a:spcBef>
                <a:spcPts val="600"/>
              </a:spcBef>
              <a:spcAft>
                <a:spcPts val="0"/>
              </a:spcAft>
              <a:buSzPts val="1012"/>
              <a:buChar char="◼"/>
              <a:defRPr>
                <a:solidFill>
                  <a:srgbClr val="7F7F7F"/>
                </a:solidFill>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46" name="Google Shape;46;p25"/>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5"/>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5"/>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3"/>
        <p:cNvGrpSpPr/>
        <p:nvPr/>
      </p:nvGrpSpPr>
      <p:grpSpPr>
        <a:xfrm>
          <a:off x="0" y="0"/>
          <a:ext cx="0" cy="0"/>
          <a:chOff x="0" y="0"/>
          <a:chExt cx="0" cy="0"/>
        </a:xfrm>
      </p:grpSpPr>
      <p:sp>
        <p:nvSpPr>
          <p:cNvPr id="54" name="Google Shape;54;p27"/>
          <p:cNvSpPr txBox="1">
            <a:spLocks noGrp="1"/>
          </p:cNvSpPr>
          <p:nvPr>
            <p:ph type="title"/>
          </p:nvPr>
        </p:nvSpPr>
        <p:spPr>
          <a:xfrm>
            <a:off x="581192" y="702156"/>
            <a:ext cx="11029616" cy="118872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3C87C8"/>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7"/>
          <p:cNvSpPr txBox="1">
            <a:spLocks noGrp="1"/>
          </p:cNvSpPr>
          <p:nvPr>
            <p:ph type="body" idx="1"/>
          </p:nvPr>
        </p:nvSpPr>
        <p:spPr>
          <a:xfrm>
            <a:off x="581192" y="2340864"/>
            <a:ext cx="11029615" cy="3634486"/>
          </a:xfrm>
          <a:prstGeom prst="rect">
            <a:avLst/>
          </a:prstGeom>
          <a:noFill/>
          <a:ln>
            <a:noFill/>
          </a:ln>
        </p:spPr>
        <p:txBody>
          <a:bodyPr spcFirstLastPara="1" wrap="square" lIns="91425" tIns="45700" rIns="91425" bIns="45700" anchor="ctr" anchorCtr="0">
            <a:normAutofit/>
          </a:bodyPr>
          <a:lstStyle>
            <a:lvl1pPr marL="457200" lvl="0" indent="-333756" algn="l">
              <a:lnSpc>
                <a:spcPct val="110000"/>
              </a:lnSpc>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56" name="Google Shape;56;p27"/>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7"/>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7"/>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9"/>
        <p:cNvGrpSpPr/>
        <p:nvPr/>
      </p:nvGrpSpPr>
      <p:grpSpPr>
        <a:xfrm>
          <a:off x="0" y="0"/>
          <a:ext cx="0" cy="0"/>
          <a:chOff x="0" y="0"/>
          <a:chExt cx="0" cy="0"/>
        </a:xfrm>
      </p:grpSpPr>
      <p:sp>
        <p:nvSpPr>
          <p:cNvPr id="60" name="Google Shape;60;p28"/>
          <p:cNvSpPr/>
          <p:nvPr/>
        </p:nvSpPr>
        <p:spPr>
          <a:xfrm>
            <a:off x="447817" y="5141974"/>
            <a:ext cx="11290860" cy="1258827"/>
          </a:xfrm>
          <a:prstGeom prst="rect">
            <a:avLst/>
          </a:prstGeom>
          <a:solidFill>
            <a:srgbClr val="46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8"/>
          <p:cNvSpPr txBox="1">
            <a:spLocks noGrp="1"/>
          </p:cNvSpPr>
          <p:nvPr>
            <p:ph type="title"/>
          </p:nvPr>
        </p:nvSpPr>
        <p:spPr>
          <a:xfrm>
            <a:off x="581193" y="2393950"/>
            <a:ext cx="11029615" cy="2147467"/>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3C87C8"/>
              </a:buClr>
              <a:buSzPts val="3600"/>
              <a:buFont typeface="Franklin Gothic"/>
              <a:buNone/>
              <a:defRPr sz="3600" b="0" cap="none">
                <a:solidFill>
                  <a:srgbClr val="3C87C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8"/>
          <p:cNvSpPr txBox="1">
            <a:spLocks noGrp="1"/>
          </p:cNvSpPr>
          <p:nvPr>
            <p:ph type="body" idx="1"/>
          </p:nvPr>
        </p:nvSpPr>
        <p:spPr>
          <a:xfrm>
            <a:off x="581192" y="4541417"/>
            <a:ext cx="11029615" cy="600556"/>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360"/>
              </a:spcBef>
              <a:spcAft>
                <a:spcPts val="0"/>
              </a:spcAft>
              <a:buSzPts val="1656"/>
              <a:buNone/>
              <a:defRPr sz="1800" cap="none">
                <a:solidFill>
                  <a:srgbClr val="7F7F7F"/>
                </a:solidFill>
              </a:defRPr>
            </a:lvl1pPr>
            <a:lvl2pPr marL="914400" lvl="1" indent="-228600" algn="l">
              <a:spcBef>
                <a:spcPts val="600"/>
              </a:spcBef>
              <a:spcAft>
                <a:spcPts val="0"/>
              </a:spcAft>
              <a:buSzPts val="1656"/>
              <a:buNone/>
              <a:defRPr sz="1800">
                <a:solidFill>
                  <a:srgbClr val="888888"/>
                </a:solidFill>
              </a:defRPr>
            </a:lvl2pPr>
            <a:lvl3pPr marL="1371600" lvl="2" indent="-228600" algn="l">
              <a:spcBef>
                <a:spcPts val="600"/>
              </a:spcBef>
              <a:spcAft>
                <a:spcPts val="0"/>
              </a:spcAft>
              <a:buSzPts val="1472"/>
              <a:buNone/>
              <a:defRPr sz="1600">
                <a:solidFill>
                  <a:srgbClr val="888888"/>
                </a:solidFill>
              </a:defRPr>
            </a:lvl3pPr>
            <a:lvl4pPr marL="1828800" lvl="3" indent="-228600" algn="l">
              <a:spcBef>
                <a:spcPts val="600"/>
              </a:spcBef>
              <a:spcAft>
                <a:spcPts val="0"/>
              </a:spcAft>
              <a:buSzPts val="1288"/>
              <a:buNone/>
              <a:defRPr sz="1400">
                <a:solidFill>
                  <a:srgbClr val="888888"/>
                </a:solidFill>
              </a:defRPr>
            </a:lvl4pPr>
            <a:lvl5pPr marL="2286000" lvl="4" indent="-228600" algn="l">
              <a:spcBef>
                <a:spcPts val="600"/>
              </a:spcBef>
              <a:spcAft>
                <a:spcPts val="0"/>
              </a:spcAft>
              <a:buSzPts val="1288"/>
              <a:buNone/>
              <a:defRPr sz="1400">
                <a:solidFill>
                  <a:srgbClr val="888888"/>
                </a:solidFill>
              </a:defRPr>
            </a:lvl5pPr>
            <a:lvl6pPr marL="2743200" lvl="5" indent="-228600" algn="l">
              <a:spcBef>
                <a:spcPts val="600"/>
              </a:spcBef>
              <a:spcAft>
                <a:spcPts val="0"/>
              </a:spcAft>
              <a:buSzPts val="1288"/>
              <a:buNone/>
              <a:defRPr sz="1400">
                <a:solidFill>
                  <a:srgbClr val="888888"/>
                </a:solidFill>
              </a:defRPr>
            </a:lvl6pPr>
            <a:lvl7pPr marL="3200400" lvl="6" indent="-228600" algn="l">
              <a:spcBef>
                <a:spcPts val="600"/>
              </a:spcBef>
              <a:spcAft>
                <a:spcPts val="0"/>
              </a:spcAft>
              <a:buSzPts val="1288"/>
              <a:buNone/>
              <a:defRPr sz="1400">
                <a:solidFill>
                  <a:srgbClr val="888888"/>
                </a:solidFill>
              </a:defRPr>
            </a:lvl7pPr>
            <a:lvl8pPr marL="3657600" lvl="7" indent="-228600" algn="l">
              <a:spcBef>
                <a:spcPts val="600"/>
              </a:spcBef>
              <a:spcAft>
                <a:spcPts val="0"/>
              </a:spcAft>
              <a:buSzPts val="1288"/>
              <a:buNone/>
              <a:defRPr sz="1400">
                <a:solidFill>
                  <a:srgbClr val="888888"/>
                </a:solidFill>
              </a:defRPr>
            </a:lvl8pPr>
            <a:lvl9pPr marL="4114800" lvl="8" indent="-228600" algn="l">
              <a:spcBef>
                <a:spcPts val="600"/>
              </a:spcBef>
              <a:spcAft>
                <a:spcPts val="600"/>
              </a:spcAft>
              <a:buSzPts val="1288"/>
              <a:buNone/>
              <a:defRPr sz="1400">
                <a:solidFill>
                  <a:srgbClr val="888888"/>
                </a:solidFill>
              </a:defRPr>
            </a:lvl9pPr>
          </a:lstStyle>
          <a:p>
            <a:endParaRPr/>
          </a:p>
        </p:txBody>
      </p:sp>
      <p:sp>
        <p:nvSpPr>
          <p:cNvPr id="63" name="Google Shape;63;p28"/>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8"/>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8"/>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6"/>
        <p:cNvGrpSpPr/>
        <p:nvPr/>
      </p:nvGrpSpPr>
      <p:grpSpPr>
        <a:xfrm>
          <a:off x="0" y="0"/>
          <a:ext cx="0" cy="0"/>
          <a:chOff x="0" y="0"/>
          <a:chExt cx="0" cy="0"/>
        </a:xfrm>
      </p:grpSpPr>
      <p:sp>
        <p:nvSpPr>
          <p:cNvPr id="67" name="Google Shape;67;p29"/>
          <p:cNvSpPr txBox="1">
            <a:spLocks noGrp="1"/>
          </p:cNvSpPr>
          <p:nvPr>
            <p:ph type="title"/>
          </p:nvPr>
        </p:nvSpPr>
        <p:spPr>
          <a:xfrm>
            <a:off x="575894" y="729658"/>
            <a:ext cx="11029616" cy="988332"/>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3C87C8"/>
              </a:buClr>
              <a:buSzPts val="2800"/>
              <a:buFont typeface="Franklin Gothic"/>
              <a:buNone/>
              <a:defRPr>
                <a:solidFill>
                  <a:srgbClr val="3C87C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9"/>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9"/>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9"/>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30"/>
          <p:cNvSpPr txBox="1">
            <a:spLocks noGrp="1"/>
          </p:cNvSpPr>
          <p:nvPr>
            <p:ph type="title"/>
          </p:nvPr>
        </p:nvSpPr>
        <p:spPr>
          <a:xfrm>
            <a:off x="581193" y="4693389"/>
            <a:ext cx="11029616"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3C87C8"/>
              </a:buClr>
              <a:buSzPts val="2400"/>
              <a:buFont typeface="Franklin Gothic"/>
              <a:buNone/>
              <a:defRPr sz="2400" b="0">
                <a:solidFill>
                  <a:srgbClr val="3C87C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0"/>
          <p:cNvSpPr>
            <a:spLocks noGrp="1"/>
          </p:cNvSpPr>
          <p:nvPr>
            <p:ph type="pic" idx="2"/>
          </p:nvPr>
        </p:nvSpPr>
        <p:spPr>
          <a:xfrm>
            <a:off x="447817" y="641350"/>
            <a:ext cx="11290859" cy="3651249"/>
          </a:xfrm>
          <a:prstGeom prst="rect">
            <a:avLst/>
          </a:prstGeom>
          <a:noFill/>
          <a:ln>
            <a:noFill/>
          </a:ln>
        </p:spPr>
      </p:sp>
      <p:sp>
        <p:nvSpPr>
          <p:cNvPr id="74" name="Google Shape;74;p30"/>
          <p:cNvSpPr txBox="1">
            <a:spLocks noGrp="1"/>
          </p:cNvSpPr>
          <p:nvPr>
            <p:ph type="body" idx="1"/>
          </p:nvPr>
        </p:nvSpPr>
        <p:spPr>
          <a:xfrm>
            <a:off x="581192" y="5260127"/>
            <a:ext cx="11029617" cy="998148"/>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320"/>
              </a:spcBef>
              <a:spcAft>
                <a:spcPts val="0"/>
              </a:spcAft>
              <a:buSzPts val="1472"/>
              <a:buNone/>
              <a:defRPr sz="1600">
                <a:solidFill>
                  <a:srgbClr val="7F7F7F"/>
                </a:solidFill>
              </a:defRPr>
            </a:lvl1pPr>
            <a:lvl2pPr marL="914400" lvl="1" indent="-228600" algn="l">
              <a:spcBef>
                <a:spcPts val="600"/>
              </a:spcBef>
              <a:spcAft>
                <a:spcPts val="0"/>
              </a:spcAft>
              <a:buSzPts val="1104"/>
              <a:buNone/>
              <a:defRPr sz="1200"/>
            </a:lvl2pPr>
            <a:lvl3pPr marL="1371600" lvl="2" indent="-228600" algn="l">
              <a:spcBef>
                <a:spcPts val="600"/>
              </a:spcBef>
              <a:spcAft>
                <a:spcPts val="0"/>
              </a:spcAft>
              <a:buSzPts val="920"/>
              <a:buNone/>
              <a:defRPr sz="1000"/>
            </a:lvl3pPr>
            <a:lvl4pPr marL="1828800" lvl="3" indent="-228600" algn="l">
              <a:spcBef>
                <a:spcPts val="600"/>
              </a:spcBef>
              <a:spcAft>
                <a:spcPts val="0"/>
              </a:spcAft>
              <a:buSzPts val="828"/>
              <a:buNone/>
              <a:defRPr sz="900"/>
            </a:lvl4pPr>
            <a:lvl5pPr marL="2286000" lvl="4" indent="-228600" algn="l">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75" name="Google Shape;75;p30"/>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0"/>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0"/>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8"/>
        <p:cNvGrpSpPr/>
        <p:nvPr/>
      </p:nvGrpSpPr>
      <p:grpSpPr>
        <a:xfrm>
          <a:off x="0" y="0"/>
          <a:ext cx="0" cy="0"/>
          <a:chOff x="0" y="0"/>
          <a:chExt cx="0" cy="0"/>
        </a:xfrm>
      </p:grpSpPr>
      <p:sp>
        <p:nvSpPr>
          <p:cNvPr id="79" name="Google Shape;79;p31"/>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3C87C8"/>
              </a:buClr>
              <a:buSzPts val="2800"/>
              <a:buFont typeface="Franklin Gothic"/>
              <a:buNone/>
              <a:defRPr>
                <a:solidFill>
                  <a:srgbClr val="3C87C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1"/>
          <p:cNvSpPr txBox="1">
            <a:spLocks noGrp="1"/>
          </p:cNvSpPr>
          <p:nvPr>
            <p:ph type="body" idx="1"/>
          </p:nvPr>
        </p:nvSpPr>
        <p:spPr>
          <a:xfrm rot="5400000">
            <a:off x="4269977" y="-1352782"/>
            <a:ext cx="3652047" cy="11029616"/>
          </a:xfrm>
          <a:prstGeom prst="rect">
            <a:avLst/>
          </a:prstGeom>
          <a:noFill/>
          <a:ln>
            <a:noFill/>
          </a:ln>
        </p:spPr>
        <p:txBody>
          <a:bodyPr spcFirstLastPara="1" wrap="square" lIns="91425" tIns="45700" rIns="91425" bIns="45700" anchor="t" anchorCtr="0">
            <a:normAutofit/>
          </a:bodyPr>
          <a:lstStyle>
            <a:lvl1pPr marL="457200" lvl="0" indent="-327914" algn="l">
              <a:lnSpc>
                <a:spcPct val="110000"/>
              </a:lnSpc>
              <a:spcBef>
                <a:spcPts val="340"/>
              </a:spcBef>
              <a:spcAft>
                <a:spcPts val="0"/>
              </a:spcAft>
              <a:buSzPts val="1564"/>
              <a:buChar char="◼"/>
              <a:defRPr>
                <a:solidFill>
                  <a:srgbClr val="7F7F7F"/>
                </a:solidFill>
              </a:defRPr>
            </a:lvl1pPr>
            <a:lvl2pPr marL="914400" lvl="1" indent="-310387" algn="l">
              <a:spcBef>
                <a:spcPts val="600"/>
              </a:spcBef>
              <a:spcAft>
                <a:spcPts val="0"/>
              </a:spcAft>
              <a:buSzPts val="1288"/>
              <a:buChar char="◼"/>
              <a:defRPr>
                <a:solidFill>
                  <a:srgbClr val="7F7F7F"/>
                </a:solidFill>
              </a:defRPr>
            </a:lvl2pPr>
            <a:lvl3pPr marL="1371600" lvl="2" indent="-304546" algn="l">
              <a:spcBef>
                <a:spcPts val="600"/>
              </a:spcBef>
              <a:spcAft>
                <a:spcPts val="0"/>
              </a:spcAft>
              <a:buSzPts val="1196"/>
              <a:buChar char="◼"/>
              <a:defRPr>
                <a:solidFill>
                  <a:srgbClr val="7F7F7F"/>
                </a:solidFill>
              </a:defRPr>
            </a:lvl3pPr>
            <a:lvl4pPr marL="1828800" lvl="3" indent="-292861" algn="l">
              <a:spcBef>
                <a:spcPts val="600"/>
              </a:spcBef>
              <a:spcAft>
                <a:spcPts val="0"/>
              </a:spcAft>
              <a:buSzPts val="1012"/>
              <a:buChar char="◼"/>
              <a:defRPr>
                <a:solidFill>
                  <a:srgbClr val="7F7F7F"/>
                </a:solidFill>
              </a:defRPr>
            </a:lvl4pPr>
            <a:lvl5pPr marL="2286000" lvl="4" indent="-292861" algn="l">
              <a:spcBef>
                <a:spcPts val="600"/>
              </a:spcBef>
              <a:spcAft>
                <a:spcPts val="0"/>
              </a:spcAft>
              <a:buSzPts val="1012"/>
              <a:buChar char="◼"/>
              <a:defRPr>
                <a:solidFill>
                  <a:srgbClr val="7F7F7F"/>
                </a:solidFill>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81" name="Google Shape;81;p31"/>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1"/>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1"/>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2.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581192" y="705124"/>
            <a:ext cx="11029616" cy="1189554"/>
          </a:xfrm>
          <a:prstGeom prst="rect">
            <a:avLst/>
          </a:prstGeom>
          <a:noFill/>
          <a:ln>
            <a:noFill/>
          </a:ln>
        </p:spPr>
        <p:txBody>
          <a:bodyPr spcFirstLastPara="1" wrap="square" lIns="91425" tIns="45700" rIns="91425" bIns="45700" anchor="b" anchorCtr="0">
            <a:normAutofit/>
          </a:bodyPr>
          <a:lstStyle>
            <a:lvl1pPr marR="0" lvl="0" algn="l" rtl="0">
              <a:lnSpc>
                <a:spcPct val="100000"/>
              </a:lnSpc>
              <a:spcBef>
                <a:spcPts val="0"/>
              </a:spcBef>
              <a:spcAft>
                <a:spcPts val="0"/>
              </a:spcAft>
              <a:buClr>
                <a:srgbClr val="3C87C8"/>
              </a:buClr>
              <a:buSzPts val="2800"/>
              <a:buFont typeface="Franklin Gothic"/>
              <a:buNone/>
              <a:defRPr sz="2800" b="0" i="0" u="none" strike="noStrike" cap="none">
                <a:solidFill>
                  <a:srgbClr val="3C87C8"/>
                </a:solidFill>
                <a:latin typeface="Franklin Gothic"/>
                <a:ea typeface="Franklin Gothic"/>
                <a:cs typeface="Franklin Gothic"/>
                <a:sym typeface="Franklin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 name="Google Shape;11;p21"/>
          <p:cNvSpPr txBox="1">
            <a:spLocks noGrp="1"/>
          </p:cNvSpPr>
          <p:nvPr>
            <p:ph type="body" idx="1"/>
          </p:nvPr>
        </p:nvSpPr>
        <p:spPr>
          <a:xfrm>
            <a:off x="581192" y="2336002"/>
            <a:ext cx="11029616" cy="3652047"/>
          </a:xfrm>
          <a:prstGeom prst="rect">
            <a:avLst/>
          </a:prstGeom>
          <a:noFill/>
          <a:ln>
            <a:noFill/>
          </a:ln>
        </p:spPr>
        <p:txBody>
          <a:bodyPr spcFirstLastPara="1" wrap="square" lIns="91425" tIns="45700" rIns="91425" bIns="45700" anchor="ctr" anchorCtr="0">
            <a:normAutofit/>
          </a:bodyPr>
          <a:lstStyle>
            <a:lvl1pPr marL="457200" marR="0" lvl="0" indent="-327914" algn="l" rtl="0">
              <a:lnSpc>
                <a:spcPct val="110000"/>
              </a:lnSpc>
              <a:spcBef>
                <a:spcPts val="340"/>
              </a:spcBef>
              <a:spcAft>
                <a:spcPts val="0"/>
              </a:spcAft>
              <a:buClr>
                <a:schemeClr val="accent1"/>
              </a:buClr>
              <a:buSzPts val="1564"/>
              <a:buFont typeface="Noto Sans Symbols"/>
              <a:buChar char="◼"/>
              <a:defRPr sz="1700" b="0" i="0" u="none" strike="noStrike" cap="none">
                <a:solidFill>
                  <a:schemeClr val="dk1"/>
                </a:solidFill>
                <a:latin typeface="Libre Franklin"/>
                <a:ea typeface="Libre Franklin"/>
                <a:cs typeface="Libre Franklin"/>
                <a:sym typeface="Libre Franklin"/>
              </a:defRPr>
            </a:lvl1pPr>
            <a:lvl2pPr marL="914400" marR="0" lvl="1" indent="-310387" algn="l" rtl="0">
              <a:spcBef>
                <a:spcPts val="600"/>
              </a:spcBef>
              <a:spcAft>
                <a:spcPts val="0"/>
              </a:spcAft>
              <a:buClr>
                <a:schemeClr val="accent1"/>
              </a:buClr>
              <a:buSzPts val="1288"/>
              <a:buFont typeface="Noto Sans Symbols"/>
              <a:buChar char="◼"/>
              <a:defRPr sz="1400" b="0" i="0" u="none" strike="noStrike" cap="none">
                <a:solidFill>
                  <a:srgbClr val="7F7F7F"/>
                </a:solidFill>
                <a:latin typeface="Libre Franklin"/>
                <a:ea typeface="Libre Franklin"/>
                <a:cs typeface="Libre Franklin"/>
                <a:sym typeface="Libre Franklin"/>
              </a:defRPr>
            </a:lvl2pPr>
            <a:lvl3pPr marL="1371600" marR="0" lvl="2" indent="-304546" algn="l" rtl="0">
              <a:spcBef>
                <a:spcPts val="600"/>
              </a:spcBef>
              <a:spcAft>
                <a:spcPts val="0"/>
              </a:spcAft>
              <a:buClr>
                <a:schemeClr val="accent1"/>
              </a:buClr>
              <a:buSzPts val="1196"/>
              <a:buFont typeface="Noto Sans Symbols"/>
              <a:buChar char="◼"/>
              <a:defRPr sz="1300" b="0" i="0" u="none" strike="noStrike" cap="none">
                <a:solidFill>
                  <a:srgbClr val="7F7F7F"/>
                </a:solidFill>
                <a:latin typeface="Libre Franklin"/>
                <a:ea typeface="Libre Franklin"/>
                <a:cs typeface="Libre Franklin"/>
                <a:sym typeface="Libre Franklin"/>
              </a:defRPr>
            </a:lvl3pPr>
            <a:lvl4pPr marL="1828800" marR="0" lvl="3" indent="-292861" algn="l" rtl="0">
              <a:spcBef>
                <a:spcPts val="600"/>
              </a:spcBef>
              <a:spcAft>
                <a:spcPts val="0"/>
              </a:spcAft>
              <a:buClr>
                <a:schemeClr val="accent1"/>
              </a:buClr>
              <a:buSzPts val="1012"/>
              <a:buFont typeface="Noto Sans Symbols"/>
              <a:buChar char="◼"/>
              <a:defRPr sz="1100" b="0" i="0" u="none" strike="noStrike" cap="none">
                <a:solidFill>
                  <a:srgbClr val="7F7F7F"/>
                </a:solidFill>
                <a:latin typeface="Libre Franklin"/>
                <a:ea typeface="Libre Franklin"/>
                <a:cs typeface="Libre Franklin"/>
                <a:sym typeface="Libre Franklin"/>
              </a:defRPr>
            </a:lvl4pPr>
            <a:lvl5pPr marL="2286000" marR="0" lvl="4" indent="-292861" algn="l" rtl="0">
              <a:spcBef>
                <a:spcPts val="600"/>
              </a:spcBef>
              <a:spcAft>
                <a:spcPts val="0"/>
              </a:spcAft>
              <a:buClr>
                <a:schemeClr val="accent1"/>
              </a:buClr>
              <a:buSzPts val="1012"/>
              <a:buFont typeface="Noto Sans Symbols"/>
              <a:buChar char="◼"/>
              <a:defRPr sz="1100" b="0" i="0" u="none" strike="noStrike" cap="none">
                <a:solidFill>
                  <a:srgbClr val="7F7F7F"/>
                </a:solidFill>
                <a:latin typeface="Libre Franklin"/>
                <a:ea typeface="Libre Franklin"/>
                <a:cs typeface="Libre Franklin"/>
                <a:sym typeface="Libre Franklin"/>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Libre Franklin"/>
                <a:ea typeface="Libre Franklin"/>
                <a:cs typeface="Libre Franklin"/>
                <a:sym typeface="Libre Franklin"/>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Libre Franklin"/>
                <a:ea typeface="Libre Franklin"/>
                <a:cs typeface="Libre Franklin"/>
                <a:sym typeface="Libre Franklin"/>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Libre Franklin"/>
                <a:ea typeface="Libre Franklin"/>
                <a:cs typeface="Libre Franklin"/>
                <a:sym typeface="Libre Franklin"/>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dk2"/>
                </a:solidFill>
                <a:latin typeface="Libre Franklin"/>
                <a:ea typeface="Libre Franklin"/>
                <a:cs typeface="Libre Franklin"/>
                <a:sym typeface="Libre Franklin"/>
              </a:defRPr>
            </a:lvl9pPr>
          </a:lstStyle>
          <a:p>
            <a:endParaRPr/>
          </a:p>
        </p:txBody>
      </p:sp>
      <p:sp>
        <p:nvSpPr>
          <p:cNvPr id="12" name="Google Shape;12;p21"/>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3C87C8"/>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3" name="Google Shape;13;p21"/>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3C87C8"/>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4" name="Google Shape;14;p21"/>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3C87C8"/>
                </a:solidFill>
                <a:latin typeface="Libre Franklin"/>
                <a:ea typeface="Libre Franklin"/>
                <a:cs typeface="Libre Franklin"/>
                <a:sym typeface="Libre Franklin"/>
              </a:defRPr>
            </a:lvl1pPr>
            <a:lvl2pPr marL="0" marR="0" lvl="1" indent="0" algn="r" rtl="0">
              <a:spcBef>
                <a:spcPts val="0"/>
              </a:spcBef>
              <a:buNone/>
              <a:defRPr sz="900" b="0" i="0" u="none" strike="noStrike" cap="none">
                <a:solidFill>
                  <a:srgbClr val="3C87C8"/>
                </a:solidFill>
                <a:latin typeface="Libre Franklin"/>
                <a:ea typeface="Libre Franklin"/>
                <a:cs typeface="Libre Franklin"/>
                <a:sym typeface="Libre Franklin"/>
              </a:defRPr>
            </a:lvl2pPr>
            <a:lvl3pPr marL="0" marR="0" lvl="2" indent="0" algn="r" rtl="0">
              <a:spcBef>
                <a:spcPts val="0"/>
              </a:spcBef>
              <a:buNone/>
              <a:defRPr sz="900" b="0" i="0" u="none" strike="noStrike" cap="none">
                <a:solidFill>
                  <a:srgbClr val="3C87C8"/>
                </a:solidFill>
                <a:latin typeface="Libre Franklin"/>
                <a:ea typeface="Libre Franklin"/>
                <a:cs typeface="Libre Franklin"/>
                <a:sym typeface="Libre Franklin"/>
              </a:defRPr>
            </a:lvl3pPr>
            <a:lvl4pPr marL="0" marR="0" lvl="3" indent="0" algn="r" rtl="0">
              <a:spcBef>
                <a:spcPts val="0"/>
              </a:spcBef>
              <a:buNone/>
              <a:defRPr sz="900" b="0" i="0" u="none" strike="noStrike" cap="none">
                <a:solidFill>
                  <a:srgbClr val="3C87C8"/>
                </a:solidFill>
                <a:latin typeface="Libre Franklin"/>
                <a:ea typeface="Libre Franklin"/>
                <a:cs typeface="Libre Franklin"/>
                <a:sym typeface="Libre Franklin"/>
              </a:defRPr>
            </a:lvl4pPr>
            <a:lvl5pPr marL="0" marR="0" lvl="4" indent="0" algn="r" rtl="0">
              <a:spcBef>
                <a:spcPts val="0"/>
              </a:spcBef>
              <a:buNone/>
              <a:defRPr sz="900" b="0" i="0" u="none" strike="noStrike" cap="none">
                <a:solidFill>
                  <a:srgbClr val="3C87C8"/>
                </a:solidFill>
                <a:latin typeface="Libre Franklin"/>
                <a:ea typeface="Libre Franklin"/>
                <a:cs typeface="Libre Franklin"/>
                <a:sym typeface="Libre Franklin"/>
              </a:defRPr>
            </a:lvl5pPr>
            <a:lvl6pPr marL="0" marR="0" lvl="5" indent="0" algn="r" rtl="0">
              <a:spcBef>
                <a:spcPts val="0"/>
              </a:spcBef>
              <a:buNone/>
              <a:defRPr sz="900" b="0" i="0" u="none" strike="noStrike" cap="none">
                <a:solidFill>
                  <a:srgbClr val="3C87C8"/>
                </a:solidFill>
                <a:latin typeface="Libre Franklin"/>
                <a:ea typeface="Libre Franklin"/>
                <a:cs typeface="Libre Franklin"/>
                <a:sym typeface="Libre Franklin"/>
              </a:defRPr>
            </a:lvl6pPr>
            <a:lvl7pPr marL="0" marR="0" lvl="6" indent="0" algn="r" rtl="0">
              <a:spcBef>
                <a:spcPts val="0"/>
              </a:spcBef>
              <a:buNone/>
              <a:defRPr sz="900" b="0" i="0" u="none" strike="noStrike" cap="none">
                <a:solidFill>
                  <a:srgbClr val="3C87C8"/>
                </a:solidFill>
                <a:latin typeface="Libre Franklin"/>
                <a:ea typeface="Libre Franklin"/>
                <a:cs typeface="Libre Franklin"/>
                <a:sym typeface="Libre Franklin"/>
              </a:defRPr>
            </a:lvl7pPr>
            <a:lvl8pPr marL="0" marR="0" lvl="7" indent="0" algn="r" rtl="0">
              <a:spcBef>
                <a:spcPts val="0"/>
              </a:spcBef>
              <a:buNone/>
              <a:defRPr sz="900" b="0" i="0" u="none" strike="noStrike" cap="none">
                <a:solidFill>
                  <a:srgbClr val="3C87C8"/>
                </a:solidFill>
                <a:latin typeface="Libre Franklin"/>
                <a:ea typeface="Libre Franklin"/>
                <a:cs typeface="Libre Franklin"/>
                <a:sym typeface="Libre Franklin"/>
              </a:defRPr>
            </a:lvl8pPr>
            <a:lvl9pPr marL="0" marR="0" lvl="8" indent="0" algn="r" rtl="0">
              <a:spcBef>
                <a:spcPts val="0"/>
              </a:spcBef>
              <a:buNone/>
              <a:defRPr sz="900" b="0" i="0" u="none" strike="noStrike" cap="none">
                <a:solidFill>
                  <a:srgbClr val="3C87C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21"/>
          <p:cNvSpPr/>
          <p:nvPr/>
        </p:nvSpPr>
        <p:spPr>
          <a:xfrm>
            <a:off x="446534" y="457200"/>
            <a:ext cx="3703320" cy="94997"/>
          </a:xfrm>
          <a:prstGeom prst="rect">
            <a:avLst/>
          </a:pr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1"/>
          <p:cNvSpPr/>
          <p:nvPr/>
        </p:nvSpPr>
        <p:spPr>
          <a:xfrm>
            <a:off x="4244340" y="457200"/>
            <a:ext cx="3703320" cy="94997"/>
          </a:xfrm>
          <a:prstGeom prst="rect">
            <a:avLst/>
          </a:prstGeom>
          <a:solidFill>
            <a:srgbClr val="3C87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1"/>
          <p:cNvSpPr/>
          <p:nvPr/>
        </p:nvSpPr>
        <p:spPr>
          <a:xfrm>
            <a:off x="8042146" y="454264"/>
            <a:ext cx="3703320" cy="94997"/>
          </a:xfrm>
          <a:prstGeom prst="rect">
            <a:avLst/>
          </a:prstGeom>
          <a:solidFill>
            <a:srgbClr val="7F7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1F1F1"/>
          </a:solidFill>
        </p:spPr>
        <p:txBody>
          <a:bodyPr wrap="square" lIns="0" tIns="0" rIns="0" bIns="0" rtlCol="0"/>
          <a:lstStyle/>
          <a:p>
            <a:endParaRPr/>
          </a:p>
        </p:txBody>
      </p:sp>
      <p:sp>
        <p:nvSpPr>
          <p:cNvPr id="2" name="Holder 2"/>
          <p:cNvSpPr>
            <a:spLocks noGrp="1"/>
          </p:cNvSpPr>
          <p:nvPr>
            <p:ph type="title"/>
          </p:nvPr>
        </p:nvSpPr>
        <p:spPr>
          <a:xfrm>
            <a:off x="645380" y="400066"/>
            <a:ext cx="10901238" cy="1001394"/>
          </a:xfrm>
          <a:prstGeom prst="rect">
            <a:avLst/>
          </a:prstGeom>
        </p:spPr>
        <p:txBody>
          <a:bodyPr wrap="square" lIns="0" tIns="0" rIns="0" bIns="0">
            <a:spAutoFit/>
          </a:bodyPr>
          <a:lstStyle>
            <a:lvl1pPr>
              <a:defRPr sz="3200" b="1" i="0">
                <a:solidFill>
                  <a:schemeClr val="bg1"/>
                </a:solidFill>
                <a:latin typeface="Corbel"/>
                <a:cs typeface="Corbel"/>
              </a:defRPr>
            </a:lvl1pPr>
          </a:lstStyle>
          <a:p>
            <a:endParaRPr/>
          </a:p>
        </p:txBody>
      </p:sp>
      <p:sp>
        <p:nvSpPr>
          <p:cNvPr id="3" name="Holder 3"/>
          <p:cNvSpPr>
            <a:spLocks noGrp="1"/>
          </p:cNvSpPr>
          <p:nvPr>
            <p:ph type="body" idx="1"/>
          </p:nvPr>
        </p:nvSpPr>
        <p:spPr>
          <a:xfrm>
            <a:off x="510739" y="1495478"/>
            <a:ext cx="11170521" cy="30480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12/5/2023</a:t>
            </a:fld>
            <a:endParaRPr lang="en-US"/>
          </a:p>
        </p:txBody>
      </p:sp>
      <p:sp>
        <p:nvSpPr>
          <p:cNvPr id="6" name="Holder 6"/>
          <p:cNvSpPr>
            <a:spLocks noGrp="1"/>
          </p:cNvSpPr>
          <p:nvPr>
            <p:ph type="sldNum" sz="quarter" idx="7"/>
          </p:nvPr>
        </p:nvSpPr>
        <p:spPr>
          <a:xfrm>
            <a:off x="11659232" y="6553715"/>
            <a:ext cx="321309" cy="254000"/>
          </a:xfrm>
          <a:prstGeom prst="rect">
            <a:avLst/>
          </a:prstGeom>
        </p:spPr>
        <p:txBody>
          <a:bodyPr wrap="square" lIns="0" tIns="0" rIns="0" bIns="0">
            <a:spAutoFit/>
          </a:bodyPr>
          <a:lstStyle>
            <a:lvl1pPr>
              <a:defRPr sz="1800" b="0" i="0">
                <a:solidFill>
                  <a:schemeClr val="tx1"/>
                </a:solidFill>
                <a:latin typeface="Calibri"/>
                <a:cs typeface="Calibri"/>
              </a:defRPr>
            </a:lvl1pPr>
          </a:lstStyle>
          <a:p>
            <a:pPr marL="38100">
              <a:lnSpc>
                <a:spcPts val="1810"/>
              </a:lnSpc>
            </a:pPr>
            <a:fld id="{81D60167-4931-47E6-BA6A-407CBD079E47}" type="slidenum">
              <a:rPr dirty="0"/>
              <a:t>‹#›</a:t>
            </a:fld>
            <a:endParaRPr dirty="0"/>
          </a:p>
        </p:txBody>
      </p:sp>
    </p:spTree>
    <p:extLst>
      <p:ext uri="{BB962C8B-B14F-4D97-AF65-F5344CB8AC3E}">
        <p14:creationId xmlns:p14="http://schemas.microsoft.com/office/powerpoint/2010/main" val="37918826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5.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8"/>
        <p:cNvGrpSpPr/>
        <p:nvPr/>
      </p:nvGrpSpPr>
      <p:grpSpPr>
        <a:xfrm>
          <a:off x="0" y="0"/>
          <a:ext cx="0" cy="0"/>
          <a:chOff x="0" y="0"/>
          <a:chExt cx="0" cy="0"/>
        </a:xfrm>
      </p:grpSpPr>
      <p:sp>
        <p:nvSpPr>
          <p:cNvPr id="99" name="Google Shape;99;p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00" name="Google Shape;100;p1"/>
          <p:cNvSpPr txBox="1">
            <a:spLocks noGrp="1"/>
          </p:cNvSpPr>
          <p:nvPr>
            <p:ph type="ctrTitle"/>
          </p:nvPr>
        </p:nvSpPr>
        <p:spPr>
          <a:xfrm>
            <a:off x="581191" y="1020431"/>
            <a:ext cx="10993549" cy="1475013"/>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3C87C8"/>
              </a:buClr>
              <a:buSzPts val="3600"/>
              <a:buFont typeface="Franklin Gothic"/>
              <a:buNone/>
            </a:pPr>
            <a:r>
              <a:rPr lang="en-US" dirty="0">
                <a:latin typeface="Calibri" panose="020F0502020204030204" pitchFamily="34" charset="0"/>
                <a:cs typeface="Calibri" panose="020F0502020204030204" pitchFamily="34" charset="0"/>
              </a:rPr>
              <a:t>HORIZON WEST INFRASTRUCTURE FUND INC.</a:t>
            </a:r>
            <a:endParaRPr dirty="0">
              <a:solidFill>
                <a:srgbClr val="7F7F7F"/>
              </a:solidFill>
              <a:latin typeface="Calibri" panose="020F0502020204030204" pitchFamily="34" charset="0"/>
              <a:cs typeface="Calibri" panose="020F0502020204030204" pitchFamily="34" charset="0"/>
            </a:endParaRPr>
          </a:p>
        </p:txBody>
      </p:sp>
      <p:sp>
        <p:nvSpPr>
          <p:cNvPr id="101" name="Google Shape;101;p1"/>
          <p:cNvSpPr txBox="1">
            <a:spLocks noGrp="1"/>
          </p:cNvSpPr>
          <p:nvPr>
            <p:ph type="subTitle" idx="1"/>
          </p:nvPr>
        </p:nvSpPr>
        <p:spPr>
          <a:xfrm>
            <a:off x="581194" y="2495445"/>
            <a:ext cx="10993546" cy="468233"/>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1472"/>
              <a:buNone/>
            </a:pPr>
            <a:r>
              <a:rPr lang="en-US" dirty="0">
                <a:latin typeface="Calibri Light" panose="020F0302020204030204" pitchFamily="34" charset="0"/>
                <a:cs typeface="Calibri Light" panose="020F0302020204030204" pitchFamily="34" charset="0"/>
              </a:rPr>
              <a:t>INFRASTRUCTURE GROWTH FOR SUSTAINABLE FUTURE GENERATIONS</a:t>
            </a:r>
            <a:endParaRPr dirty="0">
              <a:latin typeface="Calibri Light" panose="020F0302020204030204" pitchFamily="34" charset="0"/>
              <a:cs typeface="Calibri Light" panose="020F0302020204030204" pitchFamily="34" charset="0"/>
            </a:endParaRPr>
          </a:p>
        </p:txBody>
      </p:sp>
      <p:sp>
        <p:nvSpPr>
          <p:cNvPr id="102" name="Google Shape;102;p1"/>
          <p:cNvSpPr/>
          <p:nvPr/>
        </p:nvSpPr>
        <p:spPr>
          <a:xfrm>
            <a:off x="446534" y="457200"/>
            <a:ext cx="3703320" cy="94997"/>
          </a:xfrm>
          <a:prstGeom prst="rect">
            <a:avLst/>
          </a:prstGeom>
          <a:solidFill>
            <a:srgbClr val="46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
          <p:cNvSpPr/>
          <p:nvPr/>
        </p:nvSpPr>
        <p:spPr>
          <a:xfrm>
            <a:off x="4241830" y="457200"/>
            <a:ext cx="3703320" cy="9144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
          <p:cNvSpPr/>
          <p:nvPr/>
        </p:nvSpPr>
        <p:spPr>
          <a:xfrm>
            <a:off x="8042147" y="453643"/>
            <a:ext cx="3703320" cy="98554"/>
          </a:xfrm>
          <a:prstGeom prst="rect">
            <a:avLst/>
          </a:prstGeom>
          <a:solidFill>
            <a:srgbClr val="969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5" name="Google Shape;105;p1"/>
          <p:cNvPicPr preferRelativeResize="0"/>
          <p:nvPr/>
        </p:nvPicPr>
        <p:blipFill rotWithShape="1">
          <a:blip r:embed="rId3">
            <a:alphaModFix/>
          </a:blip>
          <a:srcRect/>
          <a:stretch/>
        </p:blipFill>
        <p:spPr>
          <a:xfrm>
            <a:off x="461745" y="2953532"/>
            <a:ext cx="11268510" cy="2917749"/>
          </a:xfrm>
          <a:prstGeom prst="rect">
            <a:avLst/>
          </a:prstGeom>
          <a:noFill/>
          <a:ln>
            <a:noFill/>
          </a:ln>
        </p:spPr>
      </p:pic>
      <p:sp>
        <p:nvSpPr>
          <p:cNvPr id="106" name="Google Shape;106;p1"/>
          <p:cNvSpPr txBox="1"/>
          <p:nvPr/>
        </p:nvSpPr>
        <p:spPr>
          <a:xfrm>
            <a:off x="581190" y="5239535"/>
            <a:ext cx="7363960" cy="468233"/>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accent1"/>
              </a:buClr>
              <a:buSzPts val="3312"/>
              <a:buFont typeface="Noto Sans Symbols"/>
              <a:buNone/>
            </a:pPr>
            <a:r>
              <a:rPr lang="en-US" sz="3600" u="none" strike="noStrike" cap="none" dirty="0">
                <a:solidFill>
                  <a:schemeClr val="lt1"/>
                </a:solidFill>
                <a:latin typeface="Calibri Light" panose="020F0302020204030204" pitchFamily="34" charset="0"/>
                <a:ea typeface="Libre Franklin"/>
                <a:cs typeface="Calibri Light" panose="020F0302020204030204" pitchFamily="34" charset="0"/>
                <a:sym typeface="Libre Franklin"/>
              </a:rPr>
              <a:t>FUND PRESENTATION</a:t>
            </a:r>
            <a:endParaRPr sz="3600" u="none" strike="noStrike" cap="none" dirty="0">
              <a:solidFill>
                <a:srgbClr val="3C87C8"/>
              </a:solidFill>
              <a:latin typeface="Calibri Light" panose="020F0302020204030204" pitchFamily="34" charset="0"/>
              <a:ea typeface="Libre Franklin"/>
              <a:cs typeface="Calibri Light" panose="020F0302020204030204" pitchFamily="34" charset="0"/>
              <a:sym typeface="Libre Franklin"/>
            </a:endParaRPr>
          </a:p>
        </p:txBody>
      </p:sp>
      <p:sp>
        <p:nvSpPr>
          <p:cNvPr id="107" name="Google Shape;107;p1"/>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sp>
        <p:nvSpPr>
          <p:cNvPr id="108" name="Google Shape;108;p1"/>
          <p:cNvSpPr txBox="1"/>
          <p:nvPr/>
        </p:nvSpPr>
        <p:spPr>
          <a:xfrm>
            <a:off x="4988781" y="6329349"/>
            <a:ext cx="295636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none" strike="noStrike" cap="none" dirty="0">
                <a:solidFill>
                  <a:schemeClr val="dk1"/>
                </a:solidFill>
                <a:latin typeface="Calibri Light" panose="020F0302020204030204" pitchFamily="34" charset="0"/>
                <a:ea typeface="Libre Franklin"/>
                <a:cs typeface="Calibri Light" panose="020F0302020204030204" pitchFamily="34" charset="0"/>
                <a:sym typeface="Libre Franklin"/>
              </a:rPr>
              <a:t>Applicant Presentation</a:t>
            </a:r>
            <a:endParaRPr dirty="0">
              <a:latin typeface="Calibri Light" panose="020F0302020204030204" pitchFamily="34" charset="0"/>
              <a:cs typeface="Calibri Light" panose="020F0302020204030204" pitchFamily="34" charset="0"/>
            </a:endParaRPr>
          </a:p>
        </p:txBody>
      </p:sp>
      <p:pic>
        <p:nvPicPr>
          <p:cNvPr id="109" name="Google Shape;109;p1"/>
          <p:cNvPicPr preferRelativeResize="0"/>
          <p:nvPr/>
        </p:nvPicPr>
        <p:blipFill rotWithShape="1">
          <a:blip r:embed="rId4">
            <a:alphaModFix/>
          </a:blip>
          <a:srcRect/>
          <a:stretch/>
        </p:blipFill>
        <p:spPr>
          <a:xfrm>
            <a:off x="11235267" y="122027"/>
            <a:ext cx="449540" cy="30976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45947" y="1996440"/>
            <a:ext cx="4835639" cy="4439411"/>
          </a:xfrm>
          <a:prstGeom prst="rect">
            <a:avLst/>
          </a:prstGeom>
        </p:spPr>
      </p:pic>
      <p:sp>
        <p:nvSpPr>
          <p:cNvPr id="3" name="object 3"/>
          <p:cNvSpPr txBox="1"/>
          <p:nvPr/>
        </p:nvSpPr>
        <p:spPr>
          <a:xfrm>
            <a:off x="5822086" y="2002343"/>
            <a:ext cx="5508625" cy="2008505"/>
          </a:xfrm>
          <a:prstGeom prst="rect">
            <a:avLst/>
          </a:prstGeom>
        </p:spPr>
        <p:txBody>
          <a:bodyPr vert="horz" wrap="square" lIns="0" tIns="13335" rIns="0" bIns="0" rtlCol="0">
            <a:spAutoFit/>
          </a:bodyPr>
          <a:lstStyle/>
          <a:p>
            <a:pPr marL="12700" marR="903605">
              <a:lnSpc>
                <a:spcPct val="100000"/>
              </a:lnSpc>
              <a:spcBef>
                <a:spcPts val="105"/>
              </a:spcBef>
            </a:pPr>
            <a:r>
              <a:rPr sz="2000" b="1" spc="-10" dirty="0">
                <a:latin typeface="Calibri"/>
                <a:cs typeface="Calibri"/>
              </a:rPr>
              <a:t>Third </a:t>
            </a:r>
            <a:r>
              <a:rPr sz="2000" b="1" spc="-5" dirty="0">
                <a:latin typeface="Calibri"/>
                <a:cs typeface="Calibri"/>
              </a:rPr>
              <a:t>party independent assessment </a:t>
            </a:r>
            <a:r>
              <a:rPr sz="2000" b="1" dirty="0">
                <a:latin typeface="Calibri"/>
                <a:cs typeface="Calibri"/>
              </a:rPr>
              <a:t>of </a:t>
            </a:r>
            <a:r>
              <a:rPr sz="2000" b="1" spc="-10" dirty="0">
                <a:latin typeface="Calibri"/>
                <a:cs typeface="Calibri"/>
              </a:rPr>
              <a:t>ESG </a:t>
            </a:r>
            <a:r>
              <a:rPr sz="2000" b="1" spc="-440" dirty="0">
                <a:latin typeface="Calibri"/>
                <a:cs typeface="Calibri"/>
              </a:rPr>
              <a:t> </a:t>
            </a:r>
            <a:r>
              <a:rPr sz="2000" b="1" spc="-5" dirty="0">
                <a:latin typeface="Calibri"/>
                <a:cs typeface="Calibri"/>
              </a:rPr>
              <a:t>(provided</a:t>
            </a:r>
            <a:r>
              <a:rPr sz="2000" b="1" spc="-25" dirty="0">
                <a:latin typeface="Calibri"/>
                <a:cs typeface="Calibri"/>
              </a:rPr>
              <a:t> </a:t>
            </a:r>
            <a:r>
              <a:rPr sz="2000" b="1" spc="-5" dirty="0">
                <a:latin typeface="Calibri"/>
                <a:cs typeface="Calibri"/>
              </a:rPr>
              <a:t>by</a:t>
            </a:r>
            <a:r>
              <a:rPr sz="2000" b="1" spc="-10" dirty="0">
                <a:latin typeface="Calibri"/>
                <a:cs typeface="Calibri"/>
              </a:rPr>
              <a:t> ESSAFIN </a:t>
            </a:r>
            <a:r>
              <a:rPr sz="2000" b="1" spc="-5" dirty="0">
                <a:latin typeface="Calibri"/>
                <a:cs typeface="Calibri"/>
              </a:rPr>
              <a:t>Logic</a:t>
            </a:r>
            <a:r>
              <a:rPr sz="2000" b="1" spc="-25" dirty="0">
                <a:latin typeface="Calibri"/>
                <a:cs typeface="Calibri"/>
              </a:rPr>
              <a:t> </a:t>
            </a:r>
            <a:r>
              <a:rPr sz="2000" b="1" spc="-5" dirty="0">
                <a:latin typeface="Calibri"/>
                <a:cs typeface="Calibri"/>
              </a:rPr>
              <a:t>SAAS)</a:t>
            </a:r>
            <a:endParaRPr sz="2000">
              <a:latin typeface="Calibri"/>
              <a:cs typeface="Calibri"/>
            </a:endParaRPr>
          </a:p>
          <a:p>
            <a:pPr>
              <a:lnSpc>
                <a:spcPct val="100000"/>
              </a:lnSpc>
              <a:spcBef>
                <a:spcPts val="30"/>
              </a:spcBef>
            </a:pPr>
            <a:endParaRPr sz="1750">
              <a:latin typeface="Calibri"/>
              <a:cs typeface="Calibri"/>
            </a:endParaRPr>
          </a:p>
          <a:p>
            <a:pPr marL="12700" marR="5080" algn="just">
              <a:lnSpc>
                <a:spcPct val="100000"/>
              </a:lnSpc>
            </a:pPr>
            <a:r>
              <a:rPr sz="1800" spc="-5" dirty="0">
                <a:latin typeface="Calibri"/>
                <a:cs typeface="Calibri"/>
              </a:rPr>
              <a:t>The objective of Essafin </a:t>
            </a:r>
            <a:r>
              <a:rPr sz="1800" dirty="0">
                <a:latin typeface="Calibri"/>
                <a:cs typeface="Calibri"/>
              </a:rPr>
              <a:t>Logic </a:t>
            </a:r>
            <a:r>
              <a:rPr sz="1800" spc="-5" dirty="0">
                <a:latin typeface="Calibri"/>
                <a:cs typeface="Calibri"/>
              </a:rPr>
              <a:t>is to clearly identify ESG </a:t>
            </a:r>
            <a:r>
              <a:rPr sz="1800" spc="-10" dirty="0">
                <a:latin typeface="Calibri"/>
                <a:cs typeface="Calibri"/>
              </a:rPr>
              <a:t>risks </a:t>
            </a:r>
            <a:r>
              <a:rPr sz="1800" spc="-5" dirty="0">
                <a:latin typeface="Calibri"/>
                <a:cs typeface="Calibri"/>
              </a:rPr>
              <a:t> </a:t>
            </a:r>
            <a:r>
              <a:rPr sz="1800" b="1" dirty="0">
                <a:latin typeface="Calibri"/>
                <a:cs typeface="Calibri"/>
              </a:rPr>
              <a:t>of</a:t>
            </a:r>
            <a:r>
              <a:rPr sz="1800" b="1" spc="5" dirty="0">
                <a:latin typeface="Calibri"/>
                <a:cs typeface="Calibri"/>
              </a:rPr>
              <a:t> </a:t>
            </a:r>
            <a:r>
              <a:rPr sz="1800" b="1" spc="-10" dirty="0">
                <a:latin typeface="Calibri"/>
                <a:cs typeface="Calibri"/>
              </a:rPr>
              <a:t>projects/processes</a:t>
            </a:r>
            <a:r>
              <a:rPr sz="1800" b="1" spc="-5" dirty="0">
                <a:latin typeface="Calibri"/>
                <a:cs typeface="Calibri"/>
              </a:rPr>
              <a:t> </a:t>
            </a:r>
            <a:r>
              <a:rPr sz="1800" b="1" spc="-10" dirty="0">
                <a:latin typeface="Calibri"/>
                <a:cs typeface="Calibri"/>
              </a:rPr>
              <a:t>for</a:t>
            </a:r>
            <a:r>
              <a:rPr sz="1800" b="1" spc="-5" dirty="0">
                <a:latin typeface="Calibri"/>
                <a:cs typeface="Calibri"/>
              </a:rPr>
              <a:t> </a:t>
            </a:r>
            <a:r>
              <a:rPr sz="1800" b="1" spc="-10" dirty="0">
                <a:latin typeface="Calibri"/>
                <a:cs typeface="Calibri"/>
              </a:rPr>
              <a:t>the</a:t>
            </a:r>
            <a:r>
              <a:rPr sz="1800" b="1" spc="-5" dirty="0">
                <a:latin typeface="Calibri"/>
                <a:cs typeface="Calibri"/>
              </a:rPr>
              <a:t> </a:t>
            </a:r>
            <a:r>
              <a:rPr sz="1800" b="1" spc="-10" dirty="0">
                <a:latin typeface="Calibri"/>
                <a:cs typeface="Calibri"/>
              </a:rPr>
              <a:t>ultimate</a:t>
            </a:r>
            <a:r>
              <a:rPr sz="1800" b="1" spc="-5" dirty="0">
                <a:latin typeface="Calibri"/>
                <a:cs typeface="Calibri"/>
              </a:rPr>
              <a:t> </a:t>
            </a:r>
            <a:r>
              <a:rPr sz="1800" b="1" spc="-10" dirty="0">
                <a:latin typeface="Calibri"/>
                <a:cs typeface="Calibri"/>
              </a:rPr>
              <a:t>purpose</a:t>
            </a:r>
            <a:r>
              <a:rPr sz="1800" b="1" spc="-5" dirty="0">
                <a:latin typeface="Calibri"/>
                <a:cs typeface="Calibri"/>
              </a:rPr>
              <a:t> </a:t>
            </a:r>
            <a:r>
              <a:rPr sz="1800" b="1" dirty="0">
                <a:latin typeface="Calibri"/>
                <a:cs typeface="Calibri"/>
              </a:rPr>
              <a:t>of </a:t>
            </a:r>
            <a:r>
              <a:rPr sz="1800" b="1" spc="5" dirty="0">
                <a:latin typeface="Calibri"/>
                <a:cs typeface="Calibri"/>
              </a:rPr>
              <a:t> </a:t>
            </a:r>
            <a:r>
              <a:rPr sz="1800" b="1" spc="-10" dirty="0">
                <a:latin typeface="Calibri"/>
                <a:cs typeface="Calibri"/>
              </a:rPr>
              <a:t>strengthening</a:t>
            </a:r>
            <a:r>
              <a:rPr sz="1800" b="1" spc="-5" dirty="0">
                <a:latin typeface="Calibri"/>
                <a:cs typeface="Calibri"/>
              </a:rPr>
              <a:t> </a:t>
            </a:r>
            <a:r>
              <a:rPr sz="1800" spc="-5" dirty="0">
                <a:latin typeface="Calibri"/>
                <a:cs typeface="Calibri"/>
              </a:rPr>
              <a:t>the</a:t>
            </a:r>
            <a:r>
              <a:rPr sz="1800" dirty="0">
                <a:latin typeface="Calibri"/>
                <a:cs typeface="Calibri"/>
              </a:rPr>
              <a:t> </a:t>
            </a:r>
            <a:r>
              <a:rPr sz="1800" spc="-5" dirty="0">
                <a:latin typeface="Calibri"/>
                <a:cs typeface="Calibri"/>
              </a:rPr>
              <a:t>long-term</a:t>
            </a:r>
            <a:r>
              <a:rPr sz="1800" dirty="0">
                <a:latin typeface="Calibri"/>
                <a:cs typeface="Calibri"/>
              </a:rPr>
              <a:t> </a:t>
            </a:r>
            <a:r>
              <a:rPr sz="1800" spc="-5" dirty="0">
                <a:latin typeface="Calibri"/>
                <a:cs typeface="Calibri"/>
              </a:rPr>
              <a:t>sustainability</a:t>
            </a:r>
            <a:r>
              <a:rPr sz="1800" dirty="0">
                <a:latin typeface="Calibri"/>
                <a:cs typeface="Calibri"/>
              </a:rPr>
              <a:t> </a:t>
            </a:r>
            <a:r>
              <a:rPr sz="1800" spc="-5" dirty="0">
                <a:latin typeface="Calibri"/>
                <a:cs typeface="Calibri"/>
              </a:rPr>
              <a:t>of</a:t>
            </a:r>
            <a:r>
              <a:rPr sz="1800" dirty="0">
                <a:latin typeface="Calibri"/>
                <a:cs typeface="Calibri"/>
              </a:rPr>
              <a:t> </a:t>
            </a:r>
            <a:r>
              <a:rPr sz="1800" spc="-5" dirty="0">
                <a:latin typeface="Calibri"/>
                <a:cs typeface="Calibri"/>
              </a:rPr>
              <a:t>the </a:t>
            </a:r>
            <a:r>
              <a:rPr sz="1800" dirty="0">
                <a:latin typeface="Calibri"/>
                <a:cs typeface="Calibri"/>
              </a:rPr>
              <a:t> </a:t>
            </a:r>
            <a:r>
              <a:rPr sz="1800" spc="-10" dirty="0">
                <a:latin typeface="Calibri"/>
                <a:cs typeface="Calibri"/>
              </a:rPr>
              <a:t>investment.</a:t>
            </a:r>
            <a:endParaRPr sz="1800">
              <a:latin typeface="Calibri"/>
              <a:cs typeface="Calibri"/>
            </a:endParaRPr>
          </a:p>
        </p:txBody>
      </p:sp>
      <p:sp>
        <p:nvSpPr>
          <p:cNvPr id="4" name="object 4"/>
          <p:cNvSpPr txBox="1"/>
          <p:nvPr/>
        </p:nvSpPr>
        <p:spPr>
          <a:xfrm>
            <a:off x="5821995" y="5856516"/>
            <a:ext cx="5248910" cy="603250"/>
          </a:xfrm>
          <a:prstGeom prst="rect">
            <a:avLst/>
          </a:prstGeom>
        </p:spPr>
        <p:txBody>
          <a:bodyPr vert="horz" wrap="square" lIns="0" tIns="11430" rIns="0" bIns="0" rtlCol="0">
            <a:spAutoFit/>
          </a:bodyPr>
          <a:lstStyle/>
          <a:p>
            <a:pPr marL="12700" marR="5080" algn="just">
              <a:lnSpc>
                <a:spcPct val="101200"/>
              </a:lnSpc>
              <a:spcBef>
                <a:spcPts val="90"/>
              </a:spcBef>
            </a:pPr>
            <a:r>
              <a:rPr sz="1250" i="1" dirty="0">
                <a:latin typeface="Calibri"/>
                <a:cs typeface="Calibri"/>
              </a:rPr>
              <a:t>Essafin</a:t>
            </a:r>
            <a:r>
              <a:rPr sz="1250" i="1" spc="5" dirty="0">
                <a:latin typeface="Calibri"/>
                <a:cs typeface="Calibri"/>
              </a:rPr>
              <a:t> </a:t>
            </a:r>
            <a:r>
              <a:rPr sz="1250" i="1" dirty="0">
                <a:latin typeface="Calibri"/>
                <a:cs typeface="Calibri"/>
              </a:rPr>
              <a:t>is</a:t>
            </a:r>
            <a:r>
              <a:rPr sz="1250" i="1" spc="5" dirty="0">
                <a:latin typeface="Calibri"/>
                <a:cs typeface="Calibri"/>
              </a:rPr>
              <a:t> a</a:t>
            </a:r>
            <a:r>
              <a:rPr sz="1250" i="1" spc="10" dirty="0">
                <a:latin typeface="Calibri"/>
                <a:cs typeface="Calibri"/>
              </a:rPr>
              <a:t> </a:t>
            </a:r>
            <a:r>
              <a:rPr sz="1250" i="1" dirty="0">
                <a:latin typeface="Calibri"/>
                <a:cs typeface="Calibri"/>
              </a:rPr>
              <a:t>Canadian</a:t>
            </a:r>
            <a:r>
              <a:rPr sz="1250" i="1" spc="5" dirty="0">
                <a:latin typeface="Calibri"/>
                <a:cs typeface="Calibri"/>
              </a:rPr>
              <a:t> </a:t>
            </a:r>
            <a:r>
              <a:rPr sz="1250" i="1" dirty="0">
                <a:latin typeface="Calibri"/>
                <a:cs typeface="Calibri"/>
              </a:rPr>
              <a:t>firm</a:t>
            </a:r>
            <a:r>
              <a:rPr sz="1250" i="1" spc="5" dirty="0">
                <a:latin typeface="Calibri"/>
                <a:cs typeface="Calibri"/>
              </a:rPr>
              <a:t> </a:t>
            </a:r>
            <a:r>
              <a:rPr sz="1250" i="1" dirty="0">
                <a:latin typeface="Calibri"/>
                <a:cs typeface="Calibri"/>
              </a:rPr>
              <a:t>that</a:t>
            </a:r>
            <a:r>
              <a:rPr sz="1250" i="1" spc="5" dirty="0">
                <a:latin typeface="Calibri"/>
                <a:cs typeface="Calibri"/>
              </a:rPr>
              <a:t> </a:t>
            </a:r>
            <a:r>
              <a:rPr sz="1250" i="1" dirty="0">
                <a:latin typeface="Calibri"/>
                <a:cs typeface="Calibri"/>
              </a:rPr>
              <a:t>has</a:t>
            </a:r>
            <a:r>
              <a:rPr sz="1250" i="1" spc="5" dirty="0">
                <a:latin typeface="Calibri"/>
                <a:cs typeface="Calibri"/>
              </a:rPr>
              <a:t> </a:t>
            </a:r>
            <a:r>
              <a:rPr sz="1250" i="1" dirty="0">
                <a:latin typeface="Calibri"/>
                <a:cs typeface="Calibri"/>
              </a:rPr>
              <a:t>developed</a:t>
            </a:r>
            <a:r>
              <a:rPr sz="1250" i="1" spc="5" dirty="0">
                <a:latin typeface="Calibri"/>
                <a:cs typeface="Calibri"/>
              </a:rPr>
              <a:t> a</a:t>
            </a:r>
            <a:r>
              <a:rPr sz="1250" i="1" spc="10" dirty="0">
                <a:latin typeface="Calibri"/>
                <a:cs typeface="Calibri"/>
              </a:rPr>
              <a:t> </a:t>
            </a:r>
            <a:r>
              <a:rPr sz="1250" i="1" dirty="0">
                <a:latin typeface="Calibri"/>
                <a:cs typeface="Calibri"/>
              </a:rPr>
              <a:t>proprietary</a:t>
            </a:r>
            <a:r>
              <a:rPr sz="1250" i="1" spc="5" dirty="0">
                <a:latin typeface="Calibri"/>
                <a:cs typeface="Calibri"/>
              </a:rPr>
              <a:t> SAAS</a:t>
            </a:r>
            <a:r>
              <a:rPr sz="1250" i="1" spc="10" dirty="0">
                <a:latin typeface="Calibri"/>
                <a:cs typeface="Calibri"/>
              </a:rPr>
              <a:t> </a:t>
            </a:r>
            <a:r>
              <a:rPr sz="1250" i="1" dirty="0">
                <a:latin typeface="Calibri"/>
                <a:cs typeface="Calibri"/>
              </a:rPr>
              <a:t>of</a:t>
            </a:r>
            <a:r>
              <a:rPr sz="1250" i="1" spc="5" dirty="0">
                <a:latin typeface="Calibri"/>
                <a:cs typeface="Calibri"/>
              </a:rPr>
              <a:t> </a:t>
            </a:r>
            <a:r>
              <a:rPr sz="1250" i="1" dirty="0">
                <a:latin typeface="Calibri"/>
                <a:cs typeface="Calibri"/>
              </a:rPr>
              <a:t>which </a:t>
            </a:r>
            <a:r>
              <a:rPr sz="1250" i="1" spc="5" dirty="0">
                <a:latin typeface="Calibri"/>
                <a:cs typeface="Calibri"/>
              </a:rPr>
              <a:t> </a:t>
            </a:r>
            <a:r>
              <a:rPr sz="1250" i="1" dirty="0">
                <a:latin typeface="Calibri"/>
                <a:cs typeface="Calibri"/>
              </a:rPr>
              <a:t>objectively </a:t>
            </a:r>
            <a:r>
              <a:rPr sz="1250" i="1" spc="-5" dirty="0">
                <a:latin typeface="Calibri"/>
                <a:cs typeface="Calibri"/>
              </a:rPr>
              <a:t>integrates </a:t>
            </a:r>
            <a:r>
              <a:rPr sz="1250" i="1" dirty="0">
                <a:latin typeface="Calibri"/>
                <a:cs typeface="Calibri"/>
              </a:rPr>
              <a:t>globally </a:t>
            </a:r>
            <a:r>
              <a:rPr sz="1250" i="1" spc="-5" dirty="0">
                <a:latin typeface="Calibri"/>
                <a:cs typeface="Calibri"/>
              </a:rPr>
              <a:t>recognized standards: Equator </a:t>
            </a:r>
            <a:r>
              <a:rPr sz="1250" i="1" dirty="0">
                <a:latin typeface="Calibri"/>
                <a:cs typeface="Calibri"/>
              </a:rPr>
              <a:t>Principles, </a:t>
            </a:r>
            <a:r>
              <a:rPr sz="1250" i="1" spc="-5" dirty="0">
                <a:latin typeface="Calibri"/>
                <a:cs typeface="Calibri"/>
              </a:rPr>
              <a:t>IFC, </a:t>
            </a:r>
            <a:r>
              <a:rPr sz="1250" i="1" dirty="0">
                <a:latin typeface="Calibri"/>
                <a:cs typeface="Calibri"/>
              </a:rPr>
              <a:t>UN </a:t>
            </a:r>
            <a:r>
              <a:rPr sz="1250" i="1" spc="5" dirty="0">
                <a:latin typeface="Calibri"/>
                <a:cs typeface="Calibri"/>
              </a:rPr>
              <a:t> </a:t>
            </a:r>
            <a:r>
              <a:rPr sz="1250" i="1" dirty="0">
                <a:latin typeface="Calibri"/>
                <a:cs typeface="Calibri"/>
              </a:rPr>
              <a:t>17</a:t>
            </a:r>
            <a:r>
              <a:rPr sz="1250" i="1" spc="-5" dirty="0">
                <a:latin typeface="Calibri"/>
                <a:cs typeface="Calibri"/>
              </a:rPr>
              <a:t> </a:t>
            </a:r>
            <a:r>
              <a:rPr sz="1250" i="1" spc="-15" dirty="0">
                <a:latin typeface="Calibri"/>
                <a:cs typeface="Calibri"/>
              </a:rPr>
              <a:t>SDG’s</a:t>
            </a:r>
            <a:r>
              <a:rPr sz="1250" i="1" spc="15" dirty="0">
                <a:latin typeface="Calibri"/>
                <a:cs typeface="Calibri"/>
              </a:rPr>
              <a:t> </a:t>
            </a:r>
            <a:r>
              <a:rPr sz="1250" i="1" dirty="0">
                <a:latin typeface="Calibri"/>
                <a:cs typeface="Calibri"/>
              </a:rPr>
              <a:t>and</a:t>
            </a:r>
            <a:r>
              <a:rPr sz="1250" i="1" spc="15" dirty="0">
                <a:latin typeface="Calibri"/>
                <a:cs typeface="Calibri"/>
              </a:rPr>
              <a:t> </a:t>
            </a:r>
            <a:r>
              <a:rPr sz="1250" i="1" dirty="0">
                <a:latin typeface="Calibri"/>
                <a:cs typeface="Calibri"/>
              </a:rPr>
              <a:t>Circular</a:t>
            </a:r>
            <a:r>
              <a:rPr sz="1250" i="1" spc="15" dirty="0">
                <a:latin typeface="Calibri"/>
                <a:cs typeface="Calibri"/>
              </a:rPr>
              <a:t> </a:t>
            </a:r>
            <a:r>
              <a:rPr sz="1250" i="1" spc="-15" dirty="0">
                <a:latin typeface="Calibri"/>
                <a:cs typeface="Calibri"/>
              </a:rPr>
              <a:t>Economy.</a:t>
            </a:r>
            <a:endParaRPr sz="1250">
              <a:latin typeface="Calibri"/>
              <a:cs typeface="Calibri"/>
            </a:endParaRPr>
          </a:p>
        </p:txBody>
      </p:sp>
      <p:pic>
        <p:nvPicPr>
          <p:cNvPr id="5" name="object 5"/>
          <p:cNvPicPr/>
          <p:nvPr/>
        </p:nvPicPr>
        <p:blipFill>
          <a:blip r:embed="rId3" cstate="print"/>
          <a:stretch>
            <a:fillRect/>
          </a:stretch>
        </p:blipFill>
        <p:spPr>
          <a:xfrm>
            <a:off x="7967472" y="4162044"/>
            <a:ext cx="1034795" cy="1083563"/>
          </a:xfrm>
          <a:prstGeom prst="rect">
            <a:avLst/>
          </a:prstGeom>
        </p:spPr>
      </p:pic>
      <p:sp>
        <p:nvSpPr>
          <p:cNvPr id="6" name="object 6"/>
          <p:cNvSpPr txBox="1">
            <a:spLocks noGrp="1"/>
          </p:cNvSpPr>
          <p:nvPr>
            <p:ph type="title"/>
          </p:nvPr>
        </p:nvSpPr>
        <p:spPr>
          <a:xfrm>
            <a:off x="345947" y="502919"/>
            <a:ext cx="8550910" cy="513715"/>
          </a:xfrm>
          <a:prstGeom prst="rect">
            <a:avLst/>
          </a:prstGeom>
        </p:spPr>
        <p:txBody>
          <a:bodyPr vert="horz" wrap="square" lIns="0" tIns="12700" rIns="0" bIns="0" rtlCol="0">
            <a:spAutoFit/>
          </a:bodyPr>
          <a:lstStyle/>
          <a:p>
            <a:pPr marL="12700">
              <a:lnSpc>
                <a:spcPct val="100000"/>
              </a:lnSpc>
              <a:spcBef>
                <a:spcPts val="100"/>
              </a:spcBef>
            </a:pPr>
            <a:r>
              <a:rPr spc="-155" dirty="0">
                <a:solidFill>
                  <a:srgbClr val="252525"/>
                </a:solidFill>
              </a:rPr>
              <a:t>E</a:t>
            </a:r>
            <a:r>
              <a:rPr spc="-160" dirty="0">
                <a:solidFill>
                  <a:srgbClr val="252525"/>
                </a:solidFill>
              </a:rPr>
              <a:t>SS</a:t>
            </a:r>
            <a:r>
              <a:rPr spc="-165" dirty="0">
                <a:solidFill>
                  <a:srgbClr val="252525"/>
                </a:solidFill>
              </a:rPr>
              <a:t>A</a:t>
            </a:r>
            <a:r>
              <a:rPr spc="-160" dirty="0">
                <a:solidFill>
                  <a:srgbClr val="252525"/>
                </a:solidFill>
              </a:rPr>
              <a:t>F</a:t>
            </a:r>
            <a:r>
              <a:rPr spc="-155" dirty="0">
                <a:solidFill>
                  <a:srgbClr val="252525"/>
                </a:solidFill>
              </a:rPr>
              <a:t>I</a:t>
            </a:r>
            <a:r>
              <a:rPr dirty="0">
                <a:solidFill>
                  <a:srgbClr val="252525"/>
                </a:solidFill>
              </a:rPr>
              <a:t>N</a:t>
            </a:r>
            <a:r>
              <a:rPr spc="-280" dirty="0">
                <a:solidFill>
                  <a:srgbClr val="252525"/>
                </a:solidFill>
              </a:rPr>
              <a:t> </a:t>
            </a:r>
            <a:r>
              <a:rPr spc="-155" dirty="0">
                <a:solidFill>
                  <a:srgbClr val="252525"/>
                </a:solidFill>
              </a:rPr>
              <a:t>Log</a:t>
            </a:r>
            <a:r>
              <a:rPr spc="-165" dirty="0">
                <a:solidFill>
                  <a:srgbClr val="252525"/>
                </a:solidFill>
              </a:rPr>
              <a:t>i</a:t>
            </a:r>
            <a:r>
              <a:rPr dirty="0">
                <a:solidFill>
                  <a:srgbClr val="252525"/>
                </a:solidFill>
              </a:rPr>
              <a:t>c</a:t>
            </a:r>
            <a:r>
              <a:rPr spc="240" dirty="0">
                <a:solidFill>
                  <a:srgbClr val="252525"/>
                </a:solidFill>
              </a:rPr>
              <a:t> </a:t>
            </a:r>
            <a:r>
              <a:rPr spc="135" dirty="0">
                <a:solidFill>
                  <a:srgbClr val="252525"/>
                </a:solidFill>
              </a:rPr>
              <a:t>-</a:t>
            </a:r>
            <a:r>
              <a:rPr spc="-160" dirty="0">
                <a:solidFill>
                  <a:srgbClr val="252525"/>
                </a:solidFill>
              </a:rPr>
              <a:t>T</a:t>
            </a:r>
            <a:r>
              <a:rPr spc="-165" dirty="0">
                <a:solidFill>
                  <a:srgbClr val="252525"/>
                </a:solidFill>
              </a:rPr>
              <a:t>hi</a:t>
            </a:r>
            <a:r>
              <a:rPr spc="-160" dirty="0">
                <a:solidFill>
                  <a:srgbClr val="252525"/>
                </a:solidFill>
              </a:rPr>
              <a:t>r</a:t>
            </a:r>
            <a:r>
              <a:rPr dirty="0">
                <a:solidFill>
                  <a:srgbClr val="252525"/>
                </a:solidFill>
              </a:rPr>
              <a:t>d</a:t>
            </a:r>
            <a:r>
              <a:rPr spc="-250" dirty="0">
                <a:solidFill>
                  <a:srgbClr val="252525"/>
                </a:solidFill>
              </a:rPr>
              <a:t> </a:t>
            </a:r>
            <a:r>
              <a:rPr spc="-160" dirty="0">
                <a:solidFill>
                  <a:srgbClr val="252525"/>
                </a:solidFill>
              </a:rPr>
              <a:t>P</a:t>
            </a:r>
            <a:r>
              <a:rPr spc="-165" dirty="0">
                <a:solidFill>
                  <a:srgbClr val="252525"/>
                </a:solidFill>
              </a:rPr>
              <a:t>a</a:t>
            </a:r>
            <a:r>
              <a:rPr spc="-160" dirty="0">
                <a:solidFill>
                  <a:srgbClr val="252525"/>
                </a:solidFill>
              </a:rPr>
              <a:t>rt</a:t>
            </a:r>
            <a:r>
              <a:rPr dirty="0">
                <a:solidFill>
                  <a:srgbClr val="252525"/>
                </a:solidFill>
              </a:rPr>
              <a:t>y</a:t>
            </a:r>
            <a:r>
              <a:rPr spc="-254" dirty="0">
                <a:solidFill>
                  <a:srgbClr val="252525"/>
                </a:solidFill>
              </a:rPr>
              <a:t> </a:t>
            </a:r>
            <a:r>
              <a:rPr spc="-155" dirty="0">
                <a:solidFill>
                  <a:srgbClr val="252525"/>
                </a:solidFill>
              </a:rPr>
              <a:t>E</a:t>
            </a:r>
            <a:r>
              <a:rPr spc="-160" dirty="0">
                <a:solidFill>
                  <a:srgbClr val="252525"/>
                </a:solidFill>
              </a:rPr>
              <a:t>S</a:t>
            </a:r>
            <a:r>
              <a:rPr dirty="0">
                <a:solidFill>
                  <a:srgbClr val="252525"/>
                </a:solidFill>
              </a:rPr>
              <a:t>G</a:t>
            </a:r>
            <a:r>
              <a:rPr spc="-295" dirty="0">
                <a:solidFill>
                  <a:srgbClr val="252525"/>
                </a:solidFill>
              </a:rPr>
              <a:t> </a:t>
            </a:r>
            <a:r>
              <a:rPr spc="-155" dirty="0">
                <a:solidFill>
                  <a:srgbClr val="252525"/>
                </a:solidFill>
              </a:rPr>
              <a:t>R</a:t>
            </a:r>
            <a:r>
              <a:rPr spc="-165" dirty="0">
                <a:solidFill>
                  <a:srgbClr val="252525"/>
                </a:solidFill>
              </a:rPr>
              <a:t>i</a:t>
            </a:r>
            <a:r>
              <a:rPr spc="-160" dirty="0">
                <a:solidFill>
                  <a:srgbClr val="252525"/>
                </a:solidFill>
              </a:rPr>
              <a:t>s</a:t>
            </a:r>
            <a:r>
              <a:rPr dirty="0">
                <a:solidFill>
                  <a:srgbClr val="252525"/>
                </a:solidFill>
              </a:rPr>
              <a:t>k</a:t>
            </a:r>
            <a:r>
              <a:rPr spc="-420" dirty="0">
                <a:solidFill>
                  <a:srgbClr val="252525"/>
                </a:solidFill>
              </a:rPr>
              <a:t> </a:t>
            </a:r>
            <a:r>
              <a:rPr spc="-165" dirty="0">
                <a:solidFill>
                  <a:srgbClr val="252525"/>
                </a:solidFill>
              </a:rPr>
              <a:t>A</a:t>
            </a:r>
            <a:r>
              <a:rPr spc="-160" dirty="0">
                <a:solidFill>
                  <a:srgbClr val="252525"/>
                </a:solidFill>
              </a:rPr>
              <a:t>n</a:t>
            </a:r>
            <a:r>
              <a:rPr spc="-165" dirty="0">
                <a:solidFill>
                  <a:srgbClr val="252525"/>
                </a:solidFill>
              </a:rPr>
              <a:t>aly</a:t>
            </a:r>
            <a:r>
              <a:rPr spc="-150" dirty="0">
                <a:solidFill>
                  <a:srgbClr val="252525"/>
                </a:solidFill>
              </a:rPr>
              <a:t>s</a:t>
            </a:r>
            <a:r>
              <a:rPr spc="-140" dirty="0">
                <a:solidFill>
                  <a:srgbClr val="252525"/>
                </a:solidFill>
              </a:rPr>
              <a:t>i</a:t>
            </a:r>
            <a:r>
              <a:rPr dirty="0">
                <a:solidFill>
                  <a:srgbClr val="252525"/>
                </a:solidFill>
              </a:rPr>
              <a:t>s</a:t>
            </a:r>
            <a:r>
              <a:rPr spc="-254" dirty="0">
                <a:solidFill>
                  <a:srgbClr val="252525"/>
                </a:solidFill>
              </a:rPr>
              <a:t> </a:t>
            </a:r>
            <a:r>
              <a:rPr spc="-160" dirty="0">
                <a:solidFill>
                  <a:srgbClr val="252525"/>
                </a:solidFill>
              </a:rPr>
              <a:t>P</a:t>
            </a:r>
            <a:r>
              <a:rPr spc="-165" dirty="0">
                <a:solidFill>
                  <a:srgbClr val="252525"/>
                </a:solidFill>
              </a:rPr>
              <a:t>a</a:t>
            </a:r>
            <a:r>
              <a:rPr spc="-160" dirty="0">
                <a:solidFill>
                  <a:srgbClr val="252525"/>
                </a:solidFill>
              </a:rPr>
              <a:t>rtn</a:t>
            </a:r>
            <a:r>
              <a:rPr spc="-145" dirty="0">
                <a:solidFill>
                  <a:srgbClr val="252525"/>
                </a:solidFill>
              </a:rPr>
              <a:t>e</a:t>
            </a:r>
            <a:r>
              <a:rPr dirty="0">
                <a:solidFill>
                  <a:srgbClr val="252525"/>
                </a:solidFill>
              </a:rPr>
              <a:t>r</a:t>
            </a:r>
          </a:p>
        </p:txBody>
      </p:sp>
      <p:pic>
        <p:nvPicPr>
          <p:cNvPr id="7" name="object 7"/>
          <p:cNvPicPr/>
          <p:nvPr/>
        </p:nvPicPr>
        <p:blipFill>
          <a:blip r:embed="rId4" cstate="print"/>
          <a:stretch>
            <a:fillRect/>
          </a:stretch>
        </p:blipFill>
        <p:spPr>
          <a:xfrm>
            <a:off x="11510771" y="88392"/>
            <a:ext cx="605027" cy="414527"/>
          </a:xfrm>
          <a:prstGeom prst="rect">
            <a:avLst/>
          </a:prstGeom>
        </p:spPr>
      </p:pic>
      <p:sp>
        <p:nvSpPr>
          <p:cNvPr id="8" name="object 8"/>
          <p:cNvSpPr txBox="1">
            <a:spLocks noGrp="1"/>
          </p:cNvSpPr>
          <p:nvPr>
            <p:ph type="sldNum" sz="quarter" idx="7"/>
          </p:nvPr>
        </p:nvSpPr>
        <p:spPr>
          <a:xfrm>
            <a:off x="11659232" y="6553715"/>
            <a:ext cx="321309" cy="234038"/>
          </a:xfrm>
          <a:prstGeom prst="rect">
            <a:avLst/>
          </a:prstGeom>
        </p:spPr>
        <p:txBody>
          <a:bodyPr vert="horz" wrap="square" lIns="0" tIns="0" rIns="0" bIns="0" rtlCol="0">
            <a:spAutoFit/>
          </a:bodyPr>
          <a:lstStyle>
            <a:defPPr>
              <a:defRPr lang="en-US"/>
            </a:defPPr>
            <a:lvl1pPr marL="0" algn="l" defTabSz="914400" rtl="0" eaLnBrk="1" latinLnBrk="0" hangingPunct="1">
              <a:defRPr sz="1800" b="0" i="0" kern="1200">
                <a:solidFill>
                  <a:schemeClr val="tx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810"/>
              </a:lnSpc>
            </a:pPr>
            <a:r>
              <a:rPr lang="en-US" dirty="0"/>
              <a:t>10</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15"/>
          <p:cNvSpPr txBox="1">
            <a:spLocks noGrp="1"/>
          </p:cNvSpPr>
          <p:nvPr>
            <p:ph type="title"/>
          </p:nvPr>
        </p:nvSpPr>
        <p:spPr>
          <a:xfrm>
            <a:off x="767857" y="933450"/>
            <a:ext cx="3031852" cy="2733028"/>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FFFFFF"/>
              </a:buClr>
              <a:buSzPts val="2400"/>
              <a:buFont typeface="Franklin Gothic"/>
              <a:buNone/>
            </a:pPr>
            <a:r>
              <a:rPr lang="en-US" dirty="0">
                <a:latin typeface="Calibri Light" panose="020F0302020204030204" pitchFamily="34" charset="0"/>
                <a:cs typeface="Calibri Light" panose="020F0302020204030204" pitchFamily="34" charset="0"/>
              </a:rPr>
              <a:t>THE BENEFITS TO COMMUNITIES OF HWIF </a:t>
            </a:r>
            <a:br>
              <a:rPr lang="en-US" dirty="0">
                <a:latin typeface="Calibri Light" panose="020F0302020204030204" pitchFamily="34" charset="0"/>
                <a:cs typeface="Calibri Light" panose="020F0302020204030204" pitchFamily="34" charset="0"/>
              </a:rPr>
            </a:br>
            <a:endParaRPr dirty="0">
              <a:latin typeface="Calibri Light" panose="020F0302020204030204" pitchFamily="34" charset="0"/>
              <a:cs typeface="Calibri Light" panose="020F0302020204030204" pitchFamily="34" charset="0"/>
            </a:endParaRPr>
          </a:p>
        </p:txBody>
      </p:sp>
      <p:pic>
        <p:nvPicPr>
          <p:cNvPr id="348" name="Google Shape;348;p15"/>
          <p:cNvPicPr preferRelativeResize="0"/>
          <p:nvPr/>
        </p:nvPicPr>
        <p:blipFill rotWithShape="1">
          <a:blip r:embed="rId3">
            <a:alphaModFix/>
          </a:blip>
          <a:srcRect/>
          <a:stretch/>
        </p:blipFill>
        <p:spPr>
          <a:xfrm>
            <a:off x="602620" y="3954085"/>
            <a:ext cx="3362325" cy="2241550"/>
          </a:xfrm>
          <a:prstGeom prst="rect">
            <a:avLst/>
          </a:prstGeom>
          <a:noFill/>
          <a:ln>
            <a:noFill/>
          </a:ln>
        </p:spPr>
      </p:pic>
      <p:sp>
        <p:nvSpPr>
          <p:cNvPr id="349" name="Google Shape;349;p15"/>
          <p:cNvSpPr txBox="1">
            <a:spLocks noGrp="1"/>
          </p:cNvSpPr>
          <p:nvPr>
            <p:ph type="sldNum" idx="12"/>
          </p:nvPr>
        </p:nvSpPr>
        <p:spPr>
          <a:xfrm>
            <a:off x="10558300" y="6456916"/>
            <a:ext cx="105251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t>11</a:t>
            </a:r>
            <a:endParaRPr dirty="0"/>
          </a:p>
        </p:txBody>
      </p:sp>
      <p:pic>
        <p:nvPicPr>
          <p:cNvPr id="350" name="Google Shape;350;p15"/>
          <p:cNvPicPr preferRelativeResize="0"/>
          <p:nvPr/>
        </p:nvPicPr>
        <p:blipFill rotWithShape="1">
          <a:blip r:embed="rId4">
            <a:alphaModFix/>
          </a:blip>
          <a:srcRect/>
          <a:stretch/>
        </p:blipFill>
        <p:spPr>
          <a:xfrm>
            <a:off x="11286225" y="116378"/>
            <a:ext cx="455006" cy="313533"/>
          </a:xfrm>
          <a:prstGeom prst="rect">
            <a:avLst/>
          </a:prstGeom>
          <a:noFill/>
          <a:ln>
            <a:noFill/>
          </a:ln>
        </p:spPr>
      </p:pic>
      <p:sp>
        <p:nvSpPr>
          <p:cNvPr id="351" name="Google Shape;351;p15"/>
          <p:cNvSpPr txBox="1"/>
          <p:nvPr/>
        </p:nvSpPr>
        <p:spPr>
          <a:xfrm>
            <a:off x="4427581" y="1256938"/>
            <a:ext cx="7474473" cy="828676"/>
          </a:xfrm>
          <a:prstGeom prst="rect">
            <a:avLst/>
          </a:prstGeom>
          <a:noFill/>
          <a:ln>
            <a:noFill/>
          </a:ln>
        </p:spPr>
        <p:txBody>
          <a:bodyPr spcFirstLastPara="1" wrap="square" lIns="91425" tIns="45700" rIns="91425" bIns="45700" anchor="t" anchorCtr="0">
            <a:noAutofit/>
          </a:bodyPr>
          <a:lstStyle/>
          <a:p>
            <a:pPr marL="285750" marR="0" lvl="0" indent="-285750" algn="just" rtl="0">
              <a:lnSpc>
                <a:spcPct val="110000"/>
              </a:lnSpc>
              <a:spcBef>
                <a:spcPts val="0"/>
              </a:spcBef>
              <a:spcAft>
                <a:spcPts val="0"/>
              </a:spcAft>
              <a:buClr>
                <a:srgbClr val="3C87C8"/>
              </a:buClr>
              <a:buSzPts val="3000"/>
              <a:buFont typeface="Arial"/>
              <a:buChar char="•"/>
            </a:pPr>
            <a:r>
              <a:rPr lang="en-US" sz="2000" dirty="0">
                <a:solidFill>
                  <a:srgbClr val="171717"/>
                </a:solidFill>
                <a:latin typeface="Calibri Light" panose="020F0302020204030204" pitchFamily="34" charset="0"/>
                <a:ea typeface="Libre Franklin"/>
                <a:cs typeface="Calibri Light" panose="020F0302020204030204" pitchFamily="34" charset="0"/>
                <a:sym typeface="Libre Franklin"/>
              </a:rPr>
              <a:t>Secure and stable long-term funding.</a:t>
            </a:r>
            <a:endParaRPr dirty="0">
              <a:latin typeface="Calibri Light" panose="020F0302020204030204" pitchFamily="34" charset="0"/>
              <a:cs typeface="Calibri Light" panose="020F0302020204030204" pitchFamily="34" charset="0"/>
            </a:endParaRPr>
          </a:p>
          <a:p>
            <a:pPr marL="285750" marR="0" lvl="0" indent="-285750" algn="just" rtl="0">
              <a:lnSpc>
                <a:spcPct val="110000"/>
              </a:lnSpc>
              <a:spcBef>
                <a:spcPts val="1000"/>
              </a:spcBef>
              <a:spcAft>
                <a:spcPts val="0"/>
              </a:spcAft>
              <a:buClr>
                <a:srgbClr val="3C87C8"/>
              </a:buClr>
              <a:buSzPts val="3000"/>
              <a:buFont typeface="Arial"/>
              <a:buChar char="•"/>
            </a:pPr>
            <a:r>
              <a:rPr lang="en-US" sz="2000" dirty="0">
                <a:solidFill>
                  <a:srgbClr val="171717"/>
                </a:solidFill>
                <a:latin typeface="Calibri Light" panose="020F0302020204030204" pitchFamily="34" charset="0"/>
                <a:ea typeface="Libre Franklin"/>
                <a:cs typeface="Calibri Light" panose="020F0302020204030204" pitchFamily="34" charset="0"/>
                <a:sym typeface="Libre Franklin"/>
              </a:rPr>
              <a:t>Targeting to complete project financing within 120 days.</a:t>
            </a:r>
            <a:endParaRPr sz="2000" dirty="0">
              <a:solidFill>
                <a:srgbClr val="171717"/>
              </a:solidFill>
              <a:latin typeface="Calibri Light" panose="020F0302020204030204" pitchFamily="34" charset="0"/>
              <a:ea typeface="Libre Franklin"/>
              <a:cs typeface="Calibri Light" panose="020F0302020204030204" pitchFamily="34" charset="0"/>
              <a:sym typeface="Libre Franklin"/>
            </a:endParaRPr>
          </a:p>
          <a:p>
            <a:pPr marL="285750" marR="0" lvl="0" indent="-285750" algn="just" rtl="0">
              <a:lnSpc>
                <a:spcPct val="110000"/>
              </a:lnSpc>
              <a:spcBef>
                <a:spcPts val="1000"/>
              </a:spcBef>
              <a:spcAft>
                <a:spcPts val="0"/>
              </a:spcAft>
              <a:buClr>
                <a:srgbClr val="3C87C8"/>
              </a:buClr>
              <a:buSzPts val="3000"/>
              <a:buFont typeface="Arial"/>
              <a:buChar char="•"/>
            </a:pPr>
            <a:r>
              <a:rPr lang="en-US" sz="2000" dirty="0">
                <a:solidFill>
                  <a:srgbClr val="171717"/>
                </a:solidFill>
                <a:latin typeface="Calibri Light" panose="020F0302020204030204" pitchFamily="34" charset="0"/>
                <a:ea typeface="Libre Franklin"/>
                <a:cs typeface="Calibri Light" panose="020F0302020204030204" pitchFamily="34" charset="0"/>
                <a:sym typeface="Libre Franklin"/>
              </a:rPr>
              <a:t>Implements the highest standard of Environmental, Social and Governance (ESG) criteria directly into its lending criteria to ensure all projects either meet or exceed provincial and national standards, without impeding project development.</a:t>
            </a:r>
            <a:endParaRPr sz="2000" dirty="0">
              <a:solidFill>
                <a:srgbClr val="171717"/>
              </a:solidFill>
              <a:latin typeface="Calibri Light" panose="020F0302020204030204" pitchFamily="34" charset="0"/>
              <a:ea typeface="Libre Franklin"/>
              <a:cs typeface="Calibri Light" panose="020F0302020204030204" pitchFamily="34" charset="0"/>
              <a:sym typeface="Libre Franklin"/>
            </a:endParaRPr>
          </a:p>
          <a:p>
            <a:pPr marL="285750" marR="0" lvl="0" indent="-285750" algn="just" rtl="0">
              <a:lnSpc>
                <a:spcPct val="110000"/>
              </a:lnSpc>
              <a:spcBef>
                <a:spcPts val="1000"/>
              </a:spcBef>
              <a:spcAft>
                <a:spcPts val="0"/>
              </a:spcAft>
              <a:buClr>
                <a:srgbClr val="3C87C8"/>
              </a:buClr>
              <a:buSzPts val="3000"/>
              <a:buFont typeface="Arial"/>
              <a:buChar char="•"/>
            </a:pPr>
            <a:r>
              <a:rPr lang="en-US" sz="2000" dirty="0">
                <a:solidFill>
                  <a:srgbClr val="171717"/>
                </a:solidFill>
                <a:latin typeface="Calibri Light" panose="020F0302020204030204" pitchFamily="34" charset="0"/>
                <a:ea typeface="Libre Franklin"/>
                <a:cs typeface="Calibri Light" panose="020F0302020204030204" pitchFamily="34" charset="0"/>
                <a:sym typeface="Libre Franklin"/>
              </a:rPr>
              <a:t>By meeting  ESG approvals from HWIF, and, with accompanying regulatory approval, communities can be assured that they are putting into place sustainable and affordable infrastructure in order to satisfy their immediate and long-term needs.</a:t>
            </a:r>
            <a:endParaRPr dirty="0">
              <a:latin typeface="Calibri Light" panose="020F0302020204030204" pitchFamily="34" charset="0"/>
              <a:cs typeface="Calibri Light" panose="020F03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18"/>
          <p:cNvSpPr txBox="1">
            <a:spLocks noGrp="1"/>
          </p:cNvSpPr>
          <p:nvPr>
            <p:ph type="title"/>
          </p:nvPr>
        </p:nvSpPr>
        <p:spPr>
          <a:xfrm>
            <a:off x="581193" y="729658"/>
            <a:ext cx="11029616" cy="988332"/>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3C87C8"/>
              </a:buClr>
              <a:buSzPts val="2800"/>
              <a:buFont typeface="Franklin Gothic"/>
              <a:buNone/>
            </a:pPr>
            <a:r>
              <a:rPr lang="en-US" dirty="0">
                <a:latin typeface="Calibri" panose="020F0502020204030204" pitchFamily="34" charset="0"/>
                <a:cs typeface="Calibri" panose="020F0502020204030204" pitchFamily="34" charset="0"/>
              </a:rPr>
              <a:t>THANK YOU </a:t>
            </a:r>
            <a:endParaRPr dirty="0">
              <a:latin typeface="Calibri" panose="020F0502020204030204" pitchFamily="34" charset="0"/>
              <a:cs typeface="Calibri" panose="020F0502020204030204" pitchFamily="34" charset="0"/>
            </a:endParaRPr>
          </a:p>
        </p:txBody>
      </p:sp>
      <p:sp>
        <p:nvSpPr>
          <p:cNvPr id="367" name="Google Shape;367;p18"/>
          <p:cNvSpPr/>
          <p:nvPr/>
        </p:nvSpPr>
        <p:spPr>
          <a:xfrm>
            <a:off x="4234999" y="941614"/>
            <a:ext cx="2757712" cy="2757712"/>
          </a:xfrm>
          <a:prstGeom prst="ellipse">
            <a:avLst/>
          </a:prstGeom>
          <a:solidFill>
            <a:srgbClr val="171717">
              <a:alpha val="84705"/>
            </a:srgbClr>
          </a:solidFill>
          <a:ln w="22225" cap="rnd" cmpd="sng">
            <a:solidFill>
              <a:srgbClr val="17171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368" name="Google Shape;368;p18"/>
          <p:cNvSpPr/>
          <p:nvPr/>
        </p:nvSpPr>
        <p:spPr>
          <a:xfrm>
            <a:off x="6595276" y="941614"/>
            <a:ext cx="2757712" cy="2757712"/>
          </a:xfrm>
          <a:prstGeom prst="ellipse">
            <a:avLst/>
          </a:prstGeom>
          <a:solidFill>
            <a:srgbClr val="3C87C8">
              <a:alpha val="84705"/>
            </a:srgbClr>
          </a:solidFill>
          <a:ln w="22225" cap="rnd" cmpd="sng">
            <a:solidFill>
              <a:srgbClr val="3C87C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369" name="Google Shape;369;p18"/>
          <p:cNvSpPr/>
          <p:nvPr/>
        </p:nvSpPr>
        <p:spPr>
          <a:xfrm>
            <a:off x="8955553" y="941614"/>
            <a:ext cx="2757712" cy="2757712"/>
          </a:xfrm>
          <a:prstGeom prst="ellipse">
            <a:avLst/>
          </a:prstGeom>
          <a:solidFill>
            <a:srgbClr val="7F7F7F">
              <a:alpha val="84705"/>
            </a:srgbClr>
          </a:solidFill>
          <a:ln w="22225" cap="rnd"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370" name="Google Shape;370;p18"/>
          <p:cNvSpPr txBox="1"/>
          <p:nvPr/>
        </p:nvSpPr>
        <p:spPr>
          <a:xfrm flipH="1">
            <a:off x="4632434" y="2553683"/>
            <a:ext cx="1962842"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dirty="0">
                <a:solidFill>
                  <a:schemeClr val="lt1"/>
                </a:solidFill>
                <a:latin typeface="Calibri" panose="020F0502020204030204" pitchFamily="34" charset="0"/>
                <a:ea typeface="Libre Franklin"/>
                <a:cs typeface="Calibri" panose="020F0502020204030204" pitchFamily="34" charset="0"/>
                <a:sym typeface="Libre Franklin"/>
              </a:rPr>
              <a:t>(306) 530-2738</a:t>
            </a:r>
            <a:endParaRPr sz="1800" b="1" dirty="0">
              <a:solidFill>
                <a:schemeClr val="lt1"/>
              </a:solidFill>
              <a:latin typeface="Calibri" panose="020F0502020204030204" pitchFamily="34" charset="0"/>
              <a:ea typeface="Libre Franklin"/>
              <a:cs typeface="Calibri" panose="020F0502020204030204" pitchFamily="34" charset="0"/>
              <a:sym typeface="Libre Franklin"/>
            </a:endParaRPr>
          </a:p>
        </p:txBody>
      </p:sp>
      <p:sp>
        <p:nvSpPr>
          <p:cNvPr id="371" name="Google Shape;371;p18"/>
          <p:cNvSpPr/>
          <p:nvPr/>
        </p:nvSpPr>
        <p:spPr>
          <a:xfrm>
            <a:off x="7637781" y="1735064"/>
            <a:ext cx="672702" cy="681040"/>
          </a:xfrm>
          <a:custGeom>
            <a:avLst/>
            <a:gdLst/>
            <a:ahLst/>
            <a:cxnLst/>
            <a:rect l="l" t="t" r="r" b="b"/>
            <a:pathLst>
              <a:path w="118" h="119" extrusionOk="0">
                <a:moveTo>
                  <a:pt x="59" y="0"/>
                </a:moveTo>
                <a:cubicBezTo>
                  <a:pt x="26" y="0"/>
                  <a:pt x="0" y="27"/>
                  <a:pt x="0" y="59"/>
                </a:cubicBezTo>
                <a:cubicBezTo>
                  <a:pt x="0" y="92"/>
                  <a:pt x="26" y="119"/>
                  <a:pt x="59" y="119"/>
                </a:cubicBezTo>
                <a:cubicBezTo>
                  <a:pt x="92" y="119"/>
                  <a:pt x="118" y="92"/>
                  <a:pt x="118" y="59"/>
                </a:cubicBezTo>
                <a:cubicBezTo>
                  <a:pt x="118" y="27"/>
                  <a:pt x="92" y="0"/>
                  <a:pt x="59" y="0"/>
                </a:cubicBezTo>
                <a:close/>
                <a:moveTo>
                  <a:pt x="111" y="57"/>
                </a:moveTo>
                <a:cubicBezTo>
                  <a:pt x="88" y="57"/>
                  <a:pt x="88" y="57"/>
                  <a:pt x="88" y="57"/>
                </a:cubicBezTo>
                <a:cubicBezTo>
                  <a:pt x="87" y="49"/>
                  <a:pt x="86" y="41"/>
                  <a:pt x="83" y="33"/>
                </a:cubicBezTo>
                <a:cubicBezTo>
                  <a:pt x="88" y="31"/>
                  <a:pt x="93" y="28"/>
                  <a:pt x="98" y="25"/>
                </a:cubicBezTo>
                <a:cubicBezTo>
                  <a:pt x="105" y="34"/>
                  <a:pt x="110" y="45"/>
                  <a:pt x="111" y="57"/>
                </a:cubicBezTo>
                <a:close/>
                <a:moveTo>
                  <a:pt x="57" y="111"/>
                </a:moveTo>
                <a:cubicBezTo>
                  <a:pt x="50" y="106"/>
                  <a:pt x="45" y="99"/>
                  <a:pt x="41" y="91"/>
                </a:cubicBezTo>
                <a:cubicBezTo>
                  <a:pt x="46" y="89"/>
                  <a:pt x="52" y="88"/>
                  <a:pt x="57" y="88"/>
                </a:cubicBezTo>
                <a:cubicBezTo>
                  <a:pt x="57" y="111"/>
                  <a:pt x="57" y="111"/>
                  <a:pt x="57" y="111"/>
                </a:cubicBezTo>
                <a:cubicBezTo>
                  <a:pt x="57" y="111"/>
                  <a:pt x="57" y="111"/>
                  <a:pt x="57" y="111"/>
                </a:cubicBezTo>
                <a:close/>
                <a:moveTo>
                  <a:pt x="61" y="8"/>
                </a:moveTo>
                <a:cubicBezTo>
                  <a:pt x="68" y="14"/>
                  <a:pt x="74" y="22"/>
                  <a:pt x="78" y="31"/>
                </a:cubicBezTo>
                <a:cubicBezTo>
                  <a:pt x="73" y="33"/>
                  <a:pt x="67" y="34"/>
                  <a:pt x="61" y="34"/>
                </a:cubicBezTo>
                <a:cubicBezTo>
                  <a:pt x="61" y="8"/>
                  <a:pt x="61" y="8"/>
                  <a:pt x="61" y="8"/>
                </a:cubicBezTo>
                <a:cubicBezTo>
                  <a:pt x="61" y="8"/>
                  <a:pt x="61" y="8"/>
                  <a:pt x="61" y="8"/>
                </a:cubicBezTo>
                <a:close/>
                <a:moveTo>
                  <a:pt x="67" y="8"/>
                </a:moveTo>
                <a:cubicBezTo>
                  <a:pt x="78" y="10"/>
                  <a:pt x="88" y="15"/>
                  <a:pt x="95" y="22"/>
                </a:cubicBezTo>
                <a:cubicBezTo>
                  <a:pt x="91" y="25"/>
                  <a:pt x="87" y="28"/>
                  <a:pt x="82" y="30"/>
                </a:cubicBezTo>
                <a:cubicBezTo>
                  <a:pt x="78" y="22"/>
                  <a:pt x="73" y="14"/>
                  <a:pt x="67" y="8"/>
                </a:cubicBezTo>
                <a:close/>
                <a:moveTo>
                  <a:pt x="57" y="8"/>
                </a:moveTo>
                <a:cubicBezTo>
                  <a:pt x="57" y="34"/>
                  <a:pt x="57" y="34"/>
                  <a:pt x="57" y="34"/>
                </a:cubicBezTo>
                <a:cubicBezTo>
                  <a:pt x="51" y="34"/>
                  <a:pt x="45" y="33"/>
                  <a:pt x="40" y="31"/>
                </a:cubicBezTo>
                <a:cubicBezTo>
                  <a:pt x="44" y="22"/>
                  <a:pt x="50" y="14"/>
                  <a:pt x="57" y="8"/>
                </a:cubicBezTo>
                <a:cubicBezTo>
                  <a:pt x="57" y="8"/>
                  <a:pt x="57" y="8"/>
                  <a:pt x="57" y="8"/>
                </a:cubicBezTo>
                <a:close/>
                <a:moveTo>
                  <a:pt x="36" y="30"/>
                </a:moveTo>
                <a:cubicBezTo>
                  <a:pt x="31" y="28"/>
                  <a:pt x="27" y="25"/>
                  <a:pt x="23" y="22"/>
                </a:cubicBezTo>
                <a:cubicBezTo>
                  <a:pt x="30" y="15"/>
                  <a:pt x="40" y="10"/>
                  <a:pt x="50" y="8"/>
                </a:cubicBezTo>
                <a:cubicBezTo>
                  <a:pt x="45" y="14"/>
                  <a:pt x="40" y="22"/>
                  <a:pt x="36" y="30"/>
                </a:cubicBezTo>
                <a:close/>
                <a:moveTo>
                  <a:pt x="38" y="35"/>
                </a:moveTo>
                <a:cubicBezTo>
                  <a:pt x="44" y="37"/>
                  <a:pt x="50" y="38"/>
                  <a:pt x="57" y="38"/>
                </a:cubicBezTo>
                <a:cubicBezTo>
                  <a:pt x="57" y="57"/>
                  <a:pt x="57" y="57"/>
                  <a:pt x="57" y="57"/>
                </a:cubicBezTo>
                <a:cubicBezTo>
                  <a:pt x="34" y="57"/>
                  <a:pt x="34" y="57"/>
                  <a:pt x="34" y="57"/>
                </a:cubicBezTo>
                <a:cubicBezTo>
                  <a:pt x="34" y="49"/>
                  <a:pt x="36" y="42"/>
                  <a:pt x="38" y="35"/>
                </a:cubicBezTo>
                <a:close/>
                <a:moveTo>
                  <a:pt x="57" y="61"/>
                </a:moveTo>
                <a:cubicBezTo>
                  <a:pt x="57" y="84"/>
                  <a:pt x="57" y="84"/>
                  <a:pt x="57" y="84"/>
                </a:cubicBezTo>
                <a:cubicBezTo>
                  <a:pt x="51" y="85"/>
                  <a:pt x="45" y="86"/>
                  <a:pt x="40" y="87"/>
                </a:cubicBezTo>
                <a:cubicBezTo>
                  <a:pt x="36" y="79"/>
                  <a:pt x="34" y="71"/>
                  <a:pt x="34" y="61"/>
                </a:cubicBezTo>
                <a:lnTo>
                  <a:pt x="57" y="61"/>
                </a:lnTo>
                <a:close/>
                <a:moveTo>
                  <a:pt x="50" y="110"/>
                </a:moveTo>
                <a:cubicBezTo>
                  <a:pt x="41" y="109"/>
                  <a:pt x="32" y="105"/>
                  <a:pt x="25" y="99"/>
                </a:cubicBezTo>
                <a:cubicBezTo>
                  <a:pt x="29" y="96"/>
                  <a:pt x="33" y="94"/>
                  <a:pt x="38" y="92"/>
                </a:cubicBezTo>
                <a:cubicBezTo>
                  <a:pt x="41" y="99"/>
                  <a:pt x="45" y="105"/>
                  <a:pt x="50" y="110"/>
                </a:cubicBezTo>
                <a:close/>
                <a:moveTo>
                  <a:pt x="61" y="111"/>
                </a:moveTo>
                <a:cubicBezTo>
                  <a:pt x="61" y="88"/>
                  <a:pt x="61" y="88"/>
                  <a:pt x="61" y="88"/>
                </a:cubicBezTo>
                <a:cubicBezTo>
                  <a:pt x="66" y="88"/>
                  <a:pt x="72" y="89"/>
                  <a:pt x="77" y="91"/>
                </a:cubicBezTo>
                <a:cubicBezTo>
                  <a:pt x="73" y="99"/>
                  <a:pt x="67" y="106"/>
                  <a:pt x="61" y="111"/>
                </a:cubicBezTo>
                <a:cubicBezTo>
                  <a:pt x="61" y="111"/>
                  <a:pt x="61" y="111"/>
                  <a:pt x="61" y="111"/>
                </a:cubicBezTo>
                <a:close/>
                <a:moveTo>
                  <a:pt x="80" y="92"/>
                </a:moveTo>
                <a:cubicBezTo>
                  <a:pt x="85" y="94"/>
                  <a:pt x="89" y="96"/>
                  <a:pt x="93" y="99"/>
                </a:cubicBezTo>
                <a:cubicBezTo>
                  <a:pt x="86" y="105"/>
                  <a:pt x="77" y="109"/>
                  <a:pt x="67" y="110"/>
                </a:cubicBezTo>
                <a:cubicBezTo>
                  <a:pt x="73" y="105"/>
                  <a:pt x="77" y="99"/>
                  <a:pt x="80" y="92"/>
                </a:cubicBezTo>
                <a:close/>
                <a:moveTo>
                  <a:pt x="78" y="87"/>
                </a:moveTo>
                <a:cubicBezTo>
                  <a:pt x="73" y="86"/>
                  <a:pt x="67" y="85"/>
                  <a:pt x="61" y="84"/>
                </a:cubicBezTo>
                <a:cubicBezTo>
                  <a:pt x="61" y="61"/>
                  <a:pt x="61" y="61"/>
                  <a:pt x="61" y="61"/>
                </a:cubicBezTo>
                <a:cubicBezTo>
                  <a:pt x="84" y="61"/>
                  <a:pt x="84" y="61"/>
                  <a:pt x="84" y="61"/>
                </a:cubicBezTo>
                <a:cubicBezTo>
                  <a:pt x="84" y="71"/>
                  <a:pt x="82" y="79"/>
                  <a:pt x="78" y="87"/>
                </a:cubicBezTo>
                <a:close/>
                <a:moveTo>
                  <a:pt x="61" y="57"/>
                </a:moveTo>
                <a:cubicBezTo>
                  <a:pt x="61" y="38"/>
                  <a:pt x="61" y="38"/>
                  <a:pt x="61" y="38"/>
                </a:cubicBezTo>
                <a:cubicBezTo>
                  <a:pt x="67" y="38"/>
                  <a:pt x="74" y="37"/>
                  <a:pt x="80" y="35"/>
                </a:cubicBezTo>
                <a:cubicBezTo>
                  <a:pt x="82" y="42"/>
                  <a:pt x="84" y="49"/>
                  <a:pt x="84" y="57"/>
                </a:cubicBezTo>
                <a:lnTo>
                  <a:pt x="61" y="57"/>
                </a:lnTo>
                <a:close/>
                <a:moveTo>
                  <a:pt x="20" y="25"/>
                </a:moveTo>
                <a:cubicBezTo>
                  <a:pt x="25" y="28"/>
                  <a:pt x="30" y="31"/>
                  <a:pt x="35" y="33"/>
                </a:cubicBezTo>
                <a:cubicBezTo>
                  <a:pt x="32" y="41"/>
                  <a:pt x="30" y="49"/>
                  <a:pt x="30" y="57"/>
                </a:cubicBezTo>
                <a:cubicBezTo>
                  <a:pt x="7" y="57"/>
                  <a:pt x="7" y="57"/>
                  <a:pt x="7" y="57"/>
                </a:cubicBezTo>
                <a:cubicBezTo>
                  <a:pt x="8" y="45"/>
                  <a:pt x="13" y="34"/>
                  <a:pt x="20" y="25"/>
                </a:cubicBezTo>
                <a:close/>
                <a:moveTo>
                  <a:pt x="7" y="61"/>
                </a:moveTo>
                <a:cubicBezTo>
                  <a:pt x="30" y="61"/>
                  <a:pt x="30" y="61"/>
                  <a:pt x="30" y="61"/>
                </a:cubicBezTo>
                <a:cubicBezTo>
                  <a:pt x="31" y="71"/>
                  <a:pt x="33" y="80"/>
                  <a:pt x="36" y="89"/>
                </a:cubicBezTo>
                <a:cubicBezTo>
                  <a:pt x="31" y="91"/>
                  <a:pt x="27" y="93"/>
                  <a:pt x="22" y="96"/>
                </a:cubicBezTo>
                <a:cubicBezTo>
                  <a:pt x="13" y="87"/>
                  <a:pt x="8" y="75"/>
                  <a:pt x="7" y="61"/>
                </a:cubicBezTo>
                <a:close/>
                <a:moveTo>
                  <a:pt x="95" y="96"/>
                </a:moveTo>
                <a:cubicBezTo>
                  <a:pt x="91" y="93"/>
                  <a:pt x="87" y="91"/>
                  <a:pt x="82" y="89"/>
                </a:cubicBezTo>
                <a:cubicBezTo>
                  <a:pt x="85" y="80"/>
                  <a:pt x="87" y="71"/>
                  <a:pt x="88" y="61"/>
                </a:cubicBezTo>
                <a:cubicBezTo>
                  <a:pt x="111" y="61"/>
                  <a:pt x="111" y="61"/>
                  <a:pt x="111" y="61"/>
                </a:cubicBezTo>
                <a:cubicBezTo>
                  <a:pt x="110" y="75"/>
                  <a:pt x="104" y="87"/>
                  <a:pt x="95" y="96"/>
                </a:cubicBezTo>
                <a:close/>
                <a:moveTo>
                  <a:pt x="95" y="96"/>
                </a:moveTo>
                <a:cubicBezTo>
                  <a:pt x="95" y="96"/>
                  <a:pt x="95" y="96"/>
                  <a:pt x="95" y="96"/>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372" name="Google Shape;372;p18"/>
          <p:cNvSpPr/>
          <p:nvPr/>
        </p:nvSpPr>
        <p:spPr>
          <a:xfrm>
            <a:off x="10021336" y="1836096"/>
            <a:ext cx="626146" cy="478976"/>
          </a:xfrm>
          <a:custGeom>
            <a:avLst/>
            <a:gdLst/>
            <a:ahLst/>
            <a:cxnLst/>
            <a:rect l="l" t="t" r="r" b="b"/>
            <a:pathLst>
              <a:path w="619" h="472" extrusionOk="0">
                <a:moveTo>
                  <a:pt x="545" y="0"/>
                </a:moveTo>
                <a:lnTo>
                  <a:pt x="545" y="0"/>
                </a:lnTo>
                <a:cubicBezTo>
                  <a:pt x="73" y="0"/>
                  <a:pt x="73" y="0"/>
                  <a:pt x="73" y="0"/>
                </a:cubicBezTo>
                <a:cubicBezTo>
                  <a:pt x="29" y="0"/>
                  <a:pt x="0" y="30"/>
                  <a:pt x="0" y="73"/>
                </a:cubicBezTo>
                <a:cubicBezTo>
                  <a:pt x="0" y="397"/>
                  <a:pt x="0" y="397"/>
                  <a:pt x="0" y="397"/>
                </a:cubicBezTo>
                <a:cubicBezTo>
                  <a:pt x="0" y="442"/>
                  <a:pt x="29" y="471"/>
                  <a:pt x="73" y="471"/>
                </a:cubicBezTo>
                <a:cubicBezTo>
                  <a:pt x="545" y="471"/>
                  <a:pt x="545" y="471"/>
                  <a:pt x="545" y="471"/>
                </a:cubicBezTo>
                <a:cubicBezTo>
                  <a:pt x="589" y="471"/>
                  <a:pt x="618" y="442"/>
                  <a:pt x="618" y="397"/>
                </a:cubicBezTo>
                <a:cubicBezTo>
                  <a:pt x="618" y="73"/>
                  <a:pt x="618" y="73"/>
                  <a:pt x="618" y="73"/>
                </a:cubicBezTo>
                <a:cubicBezTo>
                  <a:pt x="618" y="30"/>
                  <a:pt x="589" y="0"/>
                  <a:pt x="545" y="0"/>
                </a:cubicBezTo>
                <a:close/>
                <a:moveTo>
                  <a:pt x="559" y="44"/>
                </a:moveTo>
                <a:lnTo>
                  <a:pt x="559" y="44"/>
                </a:lnTo>
                <a:cubicBezTo>
                  <a:pt x="309" y="235"/>
                  <a:pt x="309" y="235"/>
                  <a:pt x="309" y="235"/>
                </a:cubicBezTo>
                <a:cubicBezTo>
                  <a:pt x="59" y="44"/>
                  <a:pt x="59" y="44"/>
                  <a:pt x="59" y="44"/>
                </a:cubicBezTo>
                <a:lnTo>
                  <a:pt x="559" y="44"/>
                </a:lnTo>
                <a:close/>
                <a:moveTo>
                  <a:pt x="29" y="397"/>
                </a:moveTo>
                <a:lnTo>
                  <a:pt x="29" y="397"/>
                </a:lnTo>
                <a:cubicBezTo>
                  <a:pt x="29" y="73"/>
                  <a:pt x="29" y="73"/>
                  <a:pt x="29" y="73"/>
                </a:cubicBezTo>
                <a:cubicBezTo>
                  <a:pt x="206" y="221"/>
                  <a:pt x="206" y="221"/>
                  <a:pt x="206" y="221"/>
                </a:cubicBezTo>
                <a:cubicBezTo>
                  <a:pt x="29" y="397"/>
                  <a:pt x="29" y="397"/>
                  <a:pt x="29" y="397"/>
                </a:cubicBezTo>
                <a:close/>
                <a:moveTo>
                  <a:pt x="59" y="427"/>
                </a:moveTo>
                <a:lnTo>
                  <a:pt x="59" y="427"/>
                </a:lnTo>
                <a:cubicBezTo>
                  <a:pt x="236" y="235"/>
                  <a:pt x="236" y="235"/>
                  <a:pt x="236" y="235"/>
                </a:cubicBezTo>
                <a:cubicBezTo>
                  <a:pt x="309" y="294"/>
                  <a:pt x="309" y="294"/>
                  <a:pt x="309" y="294"/>
                </a:cubicBezTo>
                <a:cubicBezTo>
                  <a:pt x="368" y="235"/>
                  <a:pt x="368" y="235"/>
                  <a:pt x="368" y="235"/>
                </a:cubicBezTo>
                <a:cubicBezTo>
                  <a:pt x="559" y="427"/>
                  <a:pt x="559" y="427"/>
                  <a:pt x="559" y="427"/>
                </a:cubicBezTo>
                <a:cubicBezTo>
                  <a:pt x="545" y="427"/>
                  <a:pt x="73" y="427"/>
                  <a:pt x="59" y="427"/>
                </a:cubicBezTo>
                <a:close/>
                <a:moveTo>
                  <a:pt x="589" y="397"/>
                </a:moveTo>
                <a:lnTo>
                  <a:pt x="589" y="397"/>
                </a:lnTo>
                <a:cubicBezTo>
                  <a:pt x="412" y="221"/>
                  <a:pt x="412" y="221"/>
                  <a:pt x="412" y="221"/>
                </a:cubicBezTo>
                <a:cubicBezTo>
                  <a:pt x="589" y="73"/>
                  <a:pt x="589" y="73"/>
                  <a:pt x="589" y="73"/>
                </a:cubicBezTo>
                <a:lnTo>
                  <a:pt x="589" y="397"/>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373" name="Google Shape;373;p18"/>
          <p:cNvSpPr/>
          <p:nvPr/>
        </p:nvSpPr>
        <p:spPr>
          <a:xfrm>
            <a:off x="5320083" y="1790345"/>
            <a:ext cx="587544" cy="570478"/>
          </a:xfrm>
          <a:custGeom>
            <a:avLst/>
            <a:gdLst/>
            <a:ahLst/>
            <a:cxnLst/>
            <a:rect l="l" t="t" r="r" b="b"/>
            <a:pathLst>
              <a:path w="634" h="619" extrusionOk="0">
                <a:moveTo>
                  <a:pt x="603" y="74"/>
                </a:moveTo>
                <a:lnTo>
                  <a:pt x="603" y="74"/>
                </a:lnTo>
                <a:cubicBezTo>
                  <a:pt x="545" y="15"/>
                  <a:pt x="545" y="15"/>
                  <a:pt x="545" y="15"/>
                </a:cubicBezTo>
                <a:cubicBezTo>
                  <a:pt x="530" y="0"/>
                  <a:pt x="500" y="0"/>
                  <a:pt x="486" y="15"/>
                </a:cubicBezTo>
                <a:cubicBezTo>
                  <a:pt x="412" y="133"/>
                  <a:pt x="412" y="133"/>
                  <a:pt x="412" y="133"/>
                </a:cubicBezTo>
                <a:cubicBezTo>
                  <a:pt x="398" y="147"/>
                  <a:pt x="398" y="176"/>
                  <a:pt x="412" y="191"/>
                </a:cubicBezTo>
                <a:cubicBezTo>
                  <a:pt x="441" y="221"/>
                  <a:pt x="441" y="221"/>
                  <a:pt x="441" y="221"/>
                </a:cubicBezTo>
                <a:cubicBezTo>
                  <a:pt x="412" y="250"/>
                  <a:pt x="382" y="294"/>
                  <a:pt x="353" y="324"/>
                </a:cubicBezTo>
                <a:cubicBezTo>
                  <a:pt x="309" y="368"/>
                  <a:pt x="265" y="397"/>
                  <a:pt x="235" y="427"/>
                </a:cubicBezTo>
                <a:cubicBezTo>
                  <a:pt x="191" y="397"/>
                  <a:pt x="191" y="397"/>
                  <a:pt x="191" y="397"/>
                </a:cubicBezTo>
                <a:cubicBezTo>
                  <a:pt x="177" y="383"/>
                  <a:pt x="162" y="383"/>
                  <a:pt x="132" y="397"/>
                </a:cubicBezTo>
                <a:cubicBezTo>
                  <a:pt x="29" y="486"/>
                  <a:pt x="29" y="486"/>
                  <a:pt x="29" y="486"/>
                </a:cubicBezTo>
                <a:cubicBezTo>
                  <a:pt x="0" y="500"/>
                  <a:pt x="15" y="515"/>
                  <a:pt x="29" y="530"/>
                </a:cubicBezTo>
                <a:cubicBezTo>
                  <a:pt x="88" y="589"/>
                  <a:pt x="88" y="589"/>
                  <a:pt x="88" y="589"/>
                </a:cubicBezTo>
                <a:cubicBezTo>
                  <a:pt x="118" y="618"/>
                  <a:pt x="147" y="618"/>
                  <a:pt x="191" y="589"/>
                </a:cubicBezTo>
                <a:cubicBezTo>
                  <a:pt x="191" y="589"/>
                  <a:pt x="324" y="530"/>
                  <a:pt x="427" y="412"/>
                </a:cubicBezTo>
                <a:cubicBezTo>
                  <a:pt x="530" y="324"/>
                  <a:pt x="603" y="191"/>
                  <a:pt x="603" y="191"/>
                </a:cubicBezTo>
                <a:cubicBezTo>
                  <a:pt x="618" y="147"/>
                  <a:pt x="633" y="103"/>
                  <a:pt x="603" y="74"/>
                </a:cubicBezTo>
                <a:close/>
                <a:moveTo>
                  <a:pt x="574" y="162"/>
                </a:moveTo>
                <a:lnTo>
                  <a:pt x="574" y="162"/>
                </a:lnTo>
                <a:cubicBezTo>
                  <a:pt x="545" y="221"/>
                  <a:pt x="471" y="324"/>
                  <a:pt x="412" y="383"/>
                </a:cubicBezTo>
                <a:cubicBezTo>
                  <a:pt x="339" y="456"/>
                  <a:pt x="162" y="559"/>
                  <a:pt x="162" y="559"/>
                </a:cubicBezTo>
                <a:cubicBezTo>
                  <a:pt x="147" y="574"/>
                  <a:pt x="118" y="574"/>
                  <a:pt x="103" y="559"/>
                </a:cubicBezTo>
                <a:cubicBezTo>
                  <a:pt x="73" y="530"/>
                  <a:pt x="73" y="530"/>
                  <a:pt x="73" y="530"/>
                </a:cubicBezTo>
                <a:cubicBezTo>
                  <a:pt x="59" y="515"/>
                  <a:pt x="59" y="500"/>
                  <a:pt x="73" y="486"/>
                </a:cubicBezTo>
                <a:cubicBezTo>
                  <a:pt x="147" y="442"/>
                  <a:pt x="147" y="442"/>
                  <a:pt x="147" y="442"/>
                </a:cubicBezTo>
                <a:cubicBezTo>
                  <a:pt x="162" y="427"/>
                  <a:pt x="177" y="427"/>
                  <a:pt x="177" y="442"/>
                </a:cubicBezTo>
                <a:cubicBezTo>
                  <a:pt x="221" y="486"/>
                  <a:pt x="221" y="486"/>
                  <a:pt x="221" y="486"/>
                </a:cubicBezTo>
                <a:cubicBezTo>
                  <a:pt x="235" y="471"/>
                  <a:pt x="398" y="368"/>
                  <a:pt x="500" y="221"/>
                </a:cubicBezTo>
                <a:cubicBezTo>
                  <a:pt x="441" y="176"/>
                  <a:pt x="441" y="176"/>
                  <a:pt x="441" y="176"/>
                </a:cubicBezTo>
                <a:cubicBezTo>
                  <a:pt x="441" y="162"/>
                  <a:pt x="441" y="147"/>
                  <a:pt x="441" y="133"/>
                </a:cubicBezTo>
                <a:cubicBezTo>
                  <a:pt x="500" y="59"/>
                  <a:pt x="500" y="59"/>
                  <a:pt x="500" y="59"/>
                </a:cubicBezTo>
                <a:cubicBezTo>
                  <a:pt x="515" y="44"/>
                  <a:pt x="530" y="59"/>
                  <a:pt x="545" y="59"/>
                </a:cubicBezTo>
                <a:cubicBezTo>
                  <a:pt x="574" y="103"/>
                  <a:pt x="574" y="103"/>
                  <a:pt x="574" y="103"/>
                </a:cubicBezTo>
                <a:cubicBezTo>
                  <a:pt x="589" y="117"/>
                  <a:pt x="589" y="147"/>
                  <a:pt x="574" y="1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panose="020F0502020204030204" pitchFamily="34" charset="0"/>
              <a:ea typeface="Libre Franklin"/>
              <a:cs typeface="Calibri" panose="020F0502020204030204" pitchFamily="34" charset="0"/>
              <a:sym typeface="Libre Franklin"/>
            </a:endParaRPr>
          </a:p>
        </p:txBody>
      </p:sp>
      <p:sp>
        <p:nvSpPr>
          <p:cNvPr id="374" name="Google Shape;374;p18"/>
          <p:cNvSpPr txBox="1"/>
          <p:nvPr/>
        </p:nvSpPr>
        <p:spPr>
          <a:xfrm flipH="1">
            <a:off x="6992711" y="2553683"/>
            <a:ext cx="1962842"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dirty="0" err="1">
                <a:solidFill>
                  <a:schemeClr val="lt1"/>
                </a:solidFill>
                <a:latin typeface="Calibri"/>
                <a:ea typeface="Calibri"/>
                <a:cs typeface="Calibri"/>
                <a:sym typeface="Calibri"/>
              </a:rPr>
              <a:t>www.hwif.ca</a:t>
            </a:r>
            <a:endParaRPr dirty="0"/>
          </a:p>
        </p:txBody>
      </p:sp>
      <p:sp>
        <p:nvSpPr>
          <p:cNvPr id="375" name="Google Shape;375;p18"/>
          <p:cNvSpPr txBox="1"/>
          <p:nvPr/>
        </p:nvSpPr>
        <p:spPr>
          <a:xfrm flipH="1">
            <a:off x="9240286" y="2553683"/>
            <a:ext cx="2188246"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dirty="0" err="1">
                <a:solidFill>
                  <a:schemeClr val="lt1"/>
                </a:solidFill>
                <a:latin typeface="Calibri" panose="020F0502020204030204" pitchFamily="34" charset="0"/>
                <a:ea typeface="Libre Franklin"/>
                <a:cs typeface="Calibri" panose="020F0502020204030204" pitchFamily="34" charset="0"/>
                <a:sym typeface="Libre Franklin"/>
              </a:rPr>
              <a:t>info@hwif.ca</a:t>
            </a:r>
            <a:endParaRPr dirty="0">
              <a:latin typeface="Calibri" panose="020F0502020204030204" pitchFamily="34" charset="0"/>
              <a:cs typeface="Calibri" panose="020F0502020204030204" pitchFamily="34" charset="0"/>
            </a:endParaRPr>
          </a:p>
        </p:txBody>
      </p:sp>
      <p:pic>
        <p:nvPicPr>
          <p:cNvPr id="376" name="Google Shape;376;p18"/>
          <p:cNvPicPr preferRelativeResize="0"/>
          <p:nvPr/>
        </p:nvPicPr>
        <p:blipFill rotWithShape="1">
          <a:blip r:embed="rId3">
            <a:alphaModFix/>
          </a:blip>
          <a:srcRect/>
          <a:stretch/>
        </p:blipFill>
        <p:spPr>
          <a:xfrm>
            <a:off x="264988" y="4468725"/>
            <a:ext cx="11662024" cy="1955200"/>
          </a:xfrm>
          <a:prstGeom prst="rect">
            <a:avLst/>
          </a:prstGeom>
          <a:noFill/>
          <a:ln>
            <a:noFill/>
          </a:ln>
        </p:spPr>
      </p:pic>
      <p:sp>
        <p:nvSpPr>
          <p:cNvPr id="377" name="Google Shape;377;p18"/>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t>12</a:t>
            </a:r>
            <a:endParaRPr dirty="0"/>
          </a:p>
        </p:txBody>
      </p:sp>
      <p:pic>
        <p:nvPicPr>
          <p:cNvPr id="378" name="Google Shape;378;p18"/>
          <p:cNvPicPr preferRelativeResize="0"/>
          <p:nvPr/>
        </p:nvPicPr>
        <p:blipFill rotWithShape="1">
          <a:blip r:embed="rId4">
            <a:alphaModFix/>
          </a:blip>
          <a:srcRect/>
          <a:stretch/>
        </p:blipFill>
        <p:spPr>
          <a:xfrm>
            <a:off x="11286225" y="116378"/>
            <a:ext cx="455006" cy="31353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19"/>
          <p:cNvSpPr txBox="1">
            <a:spLocks noGrp="1"/>
          </p:cNvSpPr>
          <p:nvPr>
            <p:ph type="title"/>
          </p:nvPr>
        </p:nvSpPr>
        <p:spPr>
          <a:xfrm>
            <a:off x="581193" y="729658"/>
            <a:ext cx="11029616" cy="988332"/>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3C87C8"/>
              </a:buClr>
              <a:buSzPts val="2800"/>
              <a:buFont typeface="Franklin Gothic"/>
              <a:buNone/>
            </a:pPr>
            <a:r>
              <a:rPr lang="en-US" dirty="0">
                <a:latin typeface="Calibri" panose="020F0502020204030204" pitchFamily="34" charset="0"/>
                <a:cs typeface="Calibri" panose="020F0502020204030204" pitchFamily="34" charset="0"/>
              </a:rPr>
              <a:t>LEGAL DISCLAIMER </a:t>
            </a:r>
            <a:endParaRPr dirty="0">
              <a:latin typeface="Calibri" panose="020F0502020204030204" pitchFamily="34" charset="0"/>
              <a:cs typeface="Calibri" panose="020F0502020204030204" pitchFamily="34" charset="0"/>
            </a:endParaRPr>
          </a:p>
        </p:txBody>
      </p:sp>
      <p:sp>
        <p:nvSpPr>
          <p:cNvPr id="385" name="Google Shape;385;p19"/>
          <p:cNvSpPr txBox="1"/>
          <p:nvPr/>
        </p:nvSpPr>
        <p:spPr>
          <a:xfrm>
            <a:off x="315157" y="1779973"/>
            <a:ext cx="5717100" cy="535527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900" dirty="0">
                <a:solidFill>
                  <a:schemeClr val="dk1"/>
                </a:solidFill>
                <a:latin typeface="Calibri Light" panose="020F0302020204030204" pitchFamily="34" charset="0"/>
                <a:ea typeface="Libre Franklin"/>
                <a:cs typeface="Calibri Light" panose="020F0302020204030204" pitchFamily="34" charset="0"/>
                <a:sym typeface="Libre Franklin"/>
              </a:rPr>
              <a:t>©2019 Horizon West Infrastructure Fund Inc. All rights reserved. Unless otherwise noted, “HWIF” and all other marks used in this presentation are trademarks of Horizon West Infrastructure Fund Inc. (the “Company”). Any reproduction or dissemination of any feature of this presentation, in whole or in part, or any use of this presentation for any unlawful purposes, is strictly prohibited. </a:t>
            </a:r>
            <a:endParaRPr sz="900" dirty="0">
              <a:latin typeface="Calibri Light" panose="020F0302020204030204" pitchFamily="34" charset="0"/>
              <a:cs typeface="Calibri Light" panose="020F0302020204030204" pitchFamily="34" charset="0"/>
            </a:endParaRPr>
          </a:p>
          <a:p>
            <a:pPr marL="0" marR="0" lvl="0" indent="0" algn="just" rtl="0">
              <a:spcBef>
                <a:spcPts val="0"/>
              </a:spcBef>
              <a:spcAft>
                <a:spcPts val="0"/>
              </a:spcAft>
              <a:buNone/>
            </a:pPr>
            <a:endParaRPr sz="900" dirty="0">
              <a:solidFill>
                <a:schemeClr val="dk1"/>
              </a:solidFill>
              <a:latin typeface="Calibri Light" panose="020F0302020204030204" pitchFamily="34" charset="0"/>
              <a:ea typeface="Libre Franklin"/>
              <a:cs typeface="Calibri Light" panose="020F0302020204030204" pitchFamily="34" charset="0"/>
              <a:sym typeface="Libre Franklin"/>
            </a:endParaRPr>
          </a:p>
          <a:p>
            <a:pPr marL="0" marR="0" lvl="0" indent="0" algn="just" rtl="0">
              <a:spcBef>
                <a:spcPts val="0"/>
              </a:spcBef>
              <a:spcAft>
                <a:spcPts val="0"/>
              </a:spcAft>
              <a:buNone/>
            </a:pPr>
            <a:r>
              <a:rPr lang="en-US" sz="900" dirty="0">
                <a:solidFill>
                  <a:schemeClr val="dk1"/>
                </a:solidFill>
                <a:latin typeface="Calibri Light" panose="020F0302020204030204" pitchFamily="34" charset="0"/>
                <a:ea typeface="Libre Franklin"/>
                <a:cs typeface="Calibri Light" panose="020F0302020204030204" pitchFamily="34" charset="0"/>
                <a:sym typeface="Libre Franklin"/>
              </a:rPr>
              <a:t>This presentation contains certain statements that may be deemed "forward-looking statements "including future-oriented financial information and financial outlooks (“FOFI”) within the meaning of applicable securities laws. Forward-looking statements are statements that relate to future, not past, events. In this context, forward-looking statements often address expected future business and financial performance, and often contain words such as "anticipate", "believe", "plan", "estimate", "expect", and "intend", statements that an action or event "may", "might", "could", "should", or "will" be taken or occur, or other similar expressions. All statements, other than statements of historical fact, included herein are forward-looking statements and are based upon assumptions regarding expected growth, results of operations, performance, industry trends and expansion opportunities. By their nature, forward-looking statements involve known and unknown risks, uncertainties and other factors which may cause the actual results, performance or achievements, or other future events, to be materially different from any future results, performance or achievements expressed or implied by such forward-looking statements. Such factors include, among others, the risks identified in the management discussion and analysis section of the Company's interim and most recent annual financial statement or other reports and filings with the applicable Canadian securities regulators. The purpose of the FOFI is to provide prospective investors with information pertaining to the Company’s longer term objectives. Readers should be cautioned that information may not be appropriate for other purposes. Forward-looking statements are made based on management's beliefs, estimates and opinions on the date that statements are made and the respective companies undertakes no obligation to update forward-looking statements if these beliefs, estimates and opinions or other circumstances should change, except as required by applicable securities laws. Investors are cautioned against attributing undue certainty to forward-looking statements. </a:t>
            </a:r>
            <a:endParaRPr sz="900" dirty="0">
              <a:latin typeface="Calibri Light" panose="020F0302020204030204" pitchFamily="34" charset="0"/>
              <a:cs typeface="Calibri Light" panose="020F0302020204030204" pitchFamily="34" charset="0"/>
            </a:endParaRPr>
          </a:p>
          <a:p>
            <a:pPr marL="0" marR="0" lvl="0" indent="0" algn="just" rtl="0">
              <a:spcBef>
                <a:spcPts val="0"/>
              </a:spcBef>
              <a:spcAft>
                <a:spcPts val="0"/>
              </a:spcAft>
              <a:buNone/>
            </a:pPr>
            <a:endParaRPr sz="900" dirty="0">
              <a:solidFill>
                <a:schemeClr val="dk1"/>
              </a:solidFill>
              <a:latin typeface="Calibri Light" panose="020F0302020204030204" pitchFamily="34" charset="0"/>
              <a:ea typeface="Libre Franklin"/>
              <a:cs typeface="Calibri Light" panose="020F0302020204030204" pitchFamily="34" charset="0"/>
              <a:sym typeface="Libre Franklin"/>
            </a:endParaRPr>
          </a:p>
          <a:p>
            <a:pPr marL="0" marR="0" lvl="0" indent="0" algn="just" rtl="0">
              <a:spcBef>
                <a:spcPts val="0"/>
              </a:spcBef>
              <a:spcAft>
                <a:spcPts val="0"/>
              </a:spcAft>
              <a:buNone/>
            </a:pPr>
            <a:r>
              <a:rPr lang="en-US" sz="900" dirty="0">
                <a:solidFill>
                  <a:schemeClr val="dk1"/>
                </a:solidFill>
                <a:latin typeface="Calibri Light" panose="020F0302020204030204" pitchFamily="34" charset="0"/>
                <a:ea typeface="Libre Franklin"/>
                <a:cs typeface="Calibri Light" panose="020F0302020204030204" pitchFamily="34" charset="0"/>
                <a:sym typeface="Libre Franklin"/>
              </a:rPr>
              <a:t>The information provided in this presentation is provided solely for general knowledge purposes. This presentation is not intended to be a comprehensive review of all matters and developments concerning the Company and the Company assumes no responsibility for its completeness, accuracy and currency. Although information used in this presentation is believed to be accurate as at the date hereof, it may not be accurate when read. Neither the Company nor the Agent undertakes to update any of the information provided in this presentation. </a:t>
            </a:r>
            <a:endParaRPr sz="900" dirty="0">
              <a:latin typeface="Calibri Light" panose="020F0302020204030204" pitchFamily="34" charset="0"/>
              <a:cs typeface="Calibri Light" panose="020F0302020204030204" pitchFamily="34" charset="0"/>
            </a:endParaRPr>
          </a:p>
          <a:p>
            <a:pPr marL="0" marR="0" lvl="0" indent="0" algn="just" rtl="0">
              <a:spcBef>
                <a:spcPts val="0"/>
              </a:spcBef>
              <a:spcAft>
                <a:spcPts val="0"/>
              </a:spcAft>
              <a:buNone/>
            </a:pPr>
            <a:endParaRPr sz="900" dirty="0">
              <a:solidFill>
                <a:schemeClr val="dk1"/>
              </a:solidFill>
              <a:latin typeface="Calibri Light" panose="020F0302020204030204" pitchFamily="34" charset="0"/>
              <a:ea typeface="Libre Franklin"/>
              <a:cs typeface="Calibri Light" panose="020F0302020204030204" pitchFamily="34" charset="0"/>
              <a:sym typeface="Libre Franklin"/>
            </a:endParaRPr>
          </a:p>
          <a:p>
            <a:pPr marL="0" marR="0" lvl="0" indent="0" algn="just" rtl="0">
              <a:spcBef>
                <a:spcPts val="0"/>
              </a:spcBef>
              <a:spcAft>
                <a:spcPts val="0"/>
              </a:spcAft>
              <a:buNone/>
            </a:pPr>
            <a:r>
              <a:rPr lang="en-US" sz="900" dirty="0">
                <a:solidFill>
                  <a:schemeClr val="dk1"/>
                </a:solidFill>
                <a:latin typeface="Calibri Light" panose="020F0302020204030204" pitchFamily="34" charset="0"/>
                <a:ea typeface="Libre Franklin"/>
                <a:cs typeface="Calibri Light" panose="020F0302020204030204" pitchFamily="34" charset="0"/>
                <a:sym typeface="Libre Franklin"/>
              </a:rPr>
              <a:t>THIS PRESENTATION IS PROVIDED “AS IS” WITHOUT ANY EXPRESS OR IMPLIED WARRANTY OF ANY KIND, INCLUDING WARRANTIES OF MERCHANTABILITY, NON INFRINGEMENT OF INTELLECTUAL PROPERTY, OR FITNESS FOR ANY PARTICULAR PURPOSE. IN NO EVENT SHALL THE COMPANY, THE AGENT, OR THEIR RESPECTIVE DIRECTORS, OFFICERS OR EMPLOYEES BE LIABLE FOR ANY DAMAGES WHATSOEVER (INCLUDING, WITHOUT LIMITATION, DAMAGES DUE TO LOSS OF PROFITS OR BUSINESS INTERRUPTION) DUE TO THE READER’S USE OF THIS PRESENTATION. </a:t>
            </a:r>
            <a:endParaRPr sz="900" dirty="0">
              <a:solidFill>
                <a:schemeClr val="dk1"/>
              </a:solidFill>
              <a:latin typeface="Calibri Light" panose="020F0302020204030204" pitchFamily="34" charset="0"/>
              <a:ea typeface="Libre Franklin"/>
              <a:cs typeface="Calibri Light" panose="020F0302020204030204" pitchFamily="34" charset="0"/>
              <a:sym typeface="Libre Franklin"/>
            </a:endParaRPr>
          </a:p>
          <a:p>
            <a:pPr marL="0" marR="0" lvl="0" indent="0" algn="l" rtl="0">
              <a:spcBef>
                <a:spcPts val="0"/>
              </a:spcBef>
              <a:spcAft>
                <a:spcPts val="0"/>
              </a:spcAft>
              <a:buNone/>
            </a:pPr>
            <a:endParaRPr sz="1800" dirty="0">
              <a:solidFill>
                <a:schemeClr val="dk1"/>
              </a:solidFill>
              <a:latin typeface="Libre Franklin"/>
              <a:ea typeface="Libre Franklin"/>
              <a:cs typeface="Libre Franklin"/>
              <a:sym typeface="Libre Franklin"/>
            </a:endParaRPr>
          </a:p>
        </p:txBody>
      </p:sp>
      <p:sp>
        <p:nvSpPr>
          <p:cNvPr id="386" name="Google Shape;386;p19"/>
          <p:cNvSpPr txBox="1"/>
          <p:nvPr/>
        </p:nvSpPr>
        <p:spPr>
          <a:xfrm>
            <a:off x="6096000" y="1779973"/>
            <a:ext cx="5717220" cy="45242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900" dirty="0">
                <a:solidFill>
                  <a:schemeClr val="dk1"/>
                </a:solidFill>
                <a:latin typeface="Calibri Light" panose="020F0302020204030204" pitchFamily="34" charset="0"/>
                <a:ea typeface="Libre Franklin"/>
                <a:cs typeface="Calibri Light" panose="020F0302020204030204" pitchFamily="34" charset="0"/>
                <a:sym typeface="Libre Franklin"/>
              </a:rPr>
              <a:t>THIS PRESENTATION IS PROVIDED “AS IS” WITHOUT ANY EXPRESS OR IMPLIED WARRANTY OF ANY KIND, INCLUDING WARRANTIES OF MERCHANTABILITY, NONINFRINGEMENT OF INTELLECTUAL PROPERTY, OR FITNESS FOR ANY PARTICULAR PURPOSE. IN NO EVENT SHALL THE COMPANY, THE AGENT, OR THEIR RESPECTIVE DIRECTORS, OFFICERS OR EMPLOYEES BE LIABLE FOR ANY DAMAGES WHATSOEVER (INCLUDING, WITHOUT LIMITATION, DAMAGES DUE TO LOSS OF PROFITS OR BUSINESS INTERRUPTION) DUE TO THE READER’S USE OF THIS PRESENTATION. </a:t>
            </a:r>
            <a:endParaRPr sz="900" dirty="0">
              <a:latin typeface="Calibri Light" panose="020F0302020204030204" pitchFamily="34" charset="0"/>
              <a:cs typeface="Calibri Light" panose="020F0302020204030204" pitchFamily="34" charset="0"/>
            </a:endParaRPr>
          </a:p>
          <a:p>
            <a:pPr marL="0" marR="0" lvl="0" indent="0" algn="just" rtl="0">
              <a:spcBef>
                <a:spcPts val="0"/>
              </a:spcBef>
              <a:spcAft>
                <a:spcPts val="0"/>
              </a:spcAft>
              <a:buNone/>
            </a:pPr>
            <a:endParaRPr sz="900" dirty="0">
              <a:solidFill>
                <a:schemeClr val="dk1"/>
              </a:solidFill>
              <a:latin typeface="Calibri Light" panose="020F0302020204030204" pitchFamily="34" charset="0"/>
              <a:ea typeface="Libre Franklin"/>
              <a:cs typeface="Calibri Light" panose="020F0302020204030204" pitchFamily="34" charset="0"/>
              <a:sym typeface="Libre Franklin"/>
            </a:endParaRPr>
          </a:p>
          <a:p>
            <a:pPr marL="0" marR="0" lvl="0" indent="0" algn="just" rtl="0">
              <a:spcBef>
                <a:spcPts val="0"/>
              </a:spcBef>
              <a:spcAft>
                <a:spcPts val="0"/>
              </a:spcAft>
              <a:buNone/>
            </a:pPr>
            <a:r>
              <a:rPr lang="en-US" sz="900" dirty="0">
                <a:solidFill>
                  <a:schemeClr val="dk1"/>
                </a:solidFill>
                <a:latin typeface="Calibri Light" panose="020F0302020204030204" pitchFamily="34" charset="0"/>
                <a:ea typeface="Libre Franklin"/>
                <a:cs typeface="Calibri Light" panose="020F0302020204030204" pitchFamily="34" charset="0"/>
                <a:sym typeface="Libre Franklin"/>
              </a:rPr>
              <a:t>This presentation is not to be construed as an offer to sell, or a solicitation of an offer to buy securities of the Company. An offer to sell, or a solicitation of an offer to buy securities of the Company can only be made by a broker-dealer registered in all jurisdictions in which such an offer is being made and only if such offer is otherwise made in accordance with all applicable securities laws, regulations, and rules of any kind whatsoever. The information in this presentation is not intended in any way to qualify, modify or supplement any prospectus or other information disclosed under the corporate and securities legislation of any jurisdiction applicable to the Company. No securities commission has in any way passed on any of the information contained in this presentation. </a:t>
            </a:r>
            <a:endParaRPr sz="900" dirty="0">
              <a:latin typeface="Calibri Light" panose="020F0302020204030204" pitchFamily="34" charset="0"/>
              <a:cs typeface="Calibri Light" panose="020F0302020204030204" pitchFamily="34" charset="0"/>
            </a:endParaRPr>
          </a:p>
          <a:p>
            <a:pPr marL="0" marR="0" lvl="0" indent="0" algn="just" rtl="0">
              <a:spcBef>
                <a:spcPts val="0"/>
              </a:spcBef>
              <a:spcAft>
                <a:spcPts val="0"/>
              </a:spcAft>
              <a:buNone/>
            </a:pPr>
            <a:endParaRPr sz="900" dirty="0">
              <a:solidFill>
                <a:schemeClr val="dk1"/>
              </a:solidFill>
              <a:latin typeface="Calibri Light" panose="020F0302020204030204" pitchFamily="34" charset="0"/>
              <a:ea typeface="Libre Franklin"/>
              <a:cs typeface="Calibri Light" panose="020F0302020204030204" pitchFamily="34" charset="0"/>
              <a:sym typeface="Libre Franklin"/>
            </a:endParaRPr>
          </a:p>
          <a:p>
            <a:pPr marL="0" marR="0" lvl="0" indent="0" algn="just" rtl="0">
              <a:spcBef>
                <a:spcPts val="0"/>
              </a:spcBef>
              <a:spcAft>
                <a:spcPts val="0"/>
              </a:spcAft>
              <a:buNone/>
            </a:pPr>
            <a:r>
              <a:rPr lang="en-US" sz="900" dirty="0">
                <a:solidFill>
                  <a:schemeClr val="dk1"/>
                </a:solidFill>
                <a:latin typeface="Calibri Light" panose="020F0302020204030204" pitchFamily="34" charset="0"/>
                <a:ea typeface="Libre Franklin"/>
                <a:cs typeface="Calibri Light" panose="020F0302020204030204" pitchFamily="34" charset="0"/>
                <a:sym typeface="Libre Franklin"/>
              </a:rPr>
              <a:t>THE FOREGOING LIMITATIONS AND DISCLAIMERS APPLY REGARDLESS OF THE CAUSES OR CIRCUMSTANCES GIVING RISE TO THE LOSS, DAMAGE, CLAIM OR LIABILITY, EVEN IF SUCH LOSS, DAMAGE, CLAIM OR LIABILITY IS BASED UPON BREACH OF CONTRACT (INCLUDING, WITHOUT LIMITATION, A CLAIM OF FUNDAMENTAL BREACH OR A BREACH OF A FUNDAMENTAL TERM), TORT (INCLUDING, WITHOUT LIMITATION, NEGLIGENCE) OR STRICT LIABILITY. </a:t>
            </a:r>
            <a:endParaRPr sz="900" dirty="0">
              <a:solidFill>
                <a:schemeClr val="dk1"/>
              </a:solidFill>
              <a:latin typeface="Calibri Light" panose="020F0302020204030204" pitchFamily="34" charset="0"/>
              <a:ea typeface="Libre Franklin"/>
              <a:cs typeface="Calibri Light" panose="020F0302020204030204" pitchFamily="34" charset="0"/>
              <a:sym typeface="Libre Franklin"/>
            </a:endParaRPr>
          </a:p>
          <a:p>
            <a:pPr marL="0" marR="0" lvl="0" indent="0" algn="just" rtl="0">
              <a:spcBef>
                <a:spcPts val="0"/>
              </a:spcBef>
              <a:spcAft>
                <a:spcPts val="0"/>
              </a:spcAft>
              <a:buNone/>
            </a:pPr>
            <a:endParaRPr sz="900" dirty="0">
              <a:solidFill>
                <a:schemeClr val="dk1"/>
              </a:solidFill>
              <a:latin typeface="Calibri Light" panose="020F0302020204030204" pitchFamily="34" charset="0"/>
              <a:ea typeface="Libre Franklin"/>
              <a:cs typeface="Calibri Light" panose="020F0302020204030204" pitchFamily="34" charset="0"/>
              <a:sym typeface="Libre Franklin"/>
            </a:endParaRPr>
          </a:p>
          <a:p>
            <a:pPr marL="0" marR="0" lvl="0" indent="0" algn="just" rtl="0">
              <a:spcBef>
                <a:spcPts val="0"/>
              </a:spcBef>
              <a:spcAft>
                <a:spcPts val="0"/>
              </a:spcAft>
              <a:buNone/>
            </a:pPr>
            <a:r>
              <a:rPr lang="en-US" sz="900" dirty="0">
                <a:solidFill>
                  <a:schemeClr val="dk1"/>
                </a:solidFill>
                <a:latin typeface="Calibri Light" panose="020F0302020204030204" pitchFamily="34" charset="0"/>
                <a:ea typeface="Libre Franklin"/>
                <a:cs typeface="Calibri Light" panose="020F0302020204030204" pitchFamily="34" charset="0"/>
                <a:sym typeface="Libre Franklin"/>
              </a:rPr>
              <a:t>This Presentation may not be reproduced, further distributed or published in whole or in part by any other person. Neither this Presentation nor any copy of it may be taken or transmitted into or distributed in any other jurisdiction which prohibits the same except in compliance with applicable laws. Any failure to comply with this restriction may constitute a violation of applicable securities law. Recipients are required to inform themselves of, and comply with, all such restrictions or prohibitions and neither the Company nor the Agent accepts any liability to any person in relation thereto. </a:t>
            </a:r>
            <a:endParaRPr sz="900" dirty="0">
              <a:latin typeface="Calibri Light" panose="020F0302020204030204" pitchFamily="34" charset="0"/>
              <a:cs typeface="Calibri Light" panose="020F0302020204030204" pitchFamily="34" charset="0"/>
            </a:endParaRPr>
          </a:p>
          <a:p>
            <a:pPr marL="0" marR="0" lvl="0" indent="0" algn="just" rtl="0">
              <a:spcBef>
                <a:spcPts val="0"/>
              </a:spcBef>
              <a:spcAft>
                <a:spcPts val="0"/>
              </a:spcAft>
              <a:buNone/>
            </a:pPr>
            <a:endParaRPr sz="900" dirty="0">
              <a:solidFill>
                <a:schemeClr val="dk1"/>
              </a:solidFill>
              <a:latin typeface="Calibri Light" panose="020F0302020204030204" pitchFamily="34" charset="0"/>
              <a:ea typeface="Libre Franklin"/>
              <a:cs typeface="Calibri Light" panose="020F0302020204030204" pitchFamily="34" charset="0"/>
              <a:sym typeface="Libre Franklin"/>
            </a:endParaRPr>
          </a:p>
          <a:p>
            <a:pPr marL="0" marR="0" lvl="0" indent="0" algn="just" rtl="0">
              <a:spcBef>
                <a:spcPts val="0"/>
              </a:spcBef>
              <a:spcAft>
                <a:spcPts val="0"/>
              </a:spcAft>
              <a:buNone/>
            </a:pPr>
            <a:r>
              <a:rPr lang="en-US" sz="900" dirty="0">
                <a:solidFill>
                  <a:schemeClr val="dk1"/>
                </a:solidFill>
                <a:latin typeface="Calibri Light" panose="020F0302020204030204" pitchFamily="34" charset="0"/>
                <a:ea typeface="Libre Franklin"/>
                <a:cs typeface="Calibri Light" panose="020F0302020204030204" pitchFamily="34" charset="0"/>
                <a:sym typeface="Libre Franklin"/>
              </a:rPr>
              <a:t>The contents of this presentation are not to be construed as legal, financial or tax advice. Each prospective investor should contact his, her or its own legal adviser, independent financial adviser or tax adviser for legal, financial or tax advice. The Agent does not undertake to review the financial condition, forecasts, business or affairs of the Company at any time, nor to advise any investor or potential investor of any information in its possession or coming to its attention.</a:t>
            </a:r>
            <a:endParaRPr sz="900" dirty="0">
              <a:latin typeface="Calibri Light" panose="020F0302020204030204" pitchFamily="34" charset="0"/>
              <a:cs typeface="Calibri Light" panose="020F0302020204030204" pitchFamily="34" charset="0"/>
            </a:endParaRPr>
          </a:p>
          <a:p>
            <a:pPr marL="0" marR="0" lvl="0" indent="0" algn="l" rtl="0">
              <a:spcBef>
                <a:spcPts val="0"/>
              </a:spcBef>
              <a:spcAft>
                <a:spcPts val="0"/>
              </a:spcAft>
              <a:buNone/>
            </a:pPr>
            <a:endParaRPr sz="1800" dirty="0">
              <a:solidFill>
                <a:schemeClr val="dk1"/>
              </a:solidFill>
              <a:latin typeface="Libre Franklin"/>
              <a:ea typeface="Libre Franklin"/>
              <a:cs typeface="Libre Franklin"/>
              <a:sym typeface="Libre Franklin"/>
            </a:endParaRPr>
          </a:p>
        </p:txBody>
      </p:sp>
      <p:sp>
        <p:nvSpPr>
          <p:cNvPr id="387" name="Google Shape;387;p19"/>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t>13</a:t>
            </a:r>
            <a:endParaRPr dirty="0"/>
          </a:p>
        </p:txBody>
      </p:sp>
      <p:pic>
        <p:nvPicPr>
          <p:cNvPr id="388" name="Google Shape;388;p19"/>
          <p:cNvPicPr preferRelativeResize="0"/>
          <p:nvPr/>
        </p:nvPicPr>
        <p:blipFill rotWithShape="1">
          <a:blip r:embed="rId3">
            <a:alphaModFix/>
          </a:blip>
          <a:srcRect/>
          <a:stretch/>
        </p:blipFill>
        <p:spPr>
          <a:xfrm>
            <a:off x="11286225" y="116378"/>
            <a:ext cx="455006" cy="31353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
          <p:cNvSpPr txBox="1">
            <a:spLocks noGrp="1"/>
          </p:cNvSpPr>
          <p:nvPr>
            <p:ph type="title"/>
          </p:nvPr>
        </p:nvSpPr>
        <p:spPr>
          <a:xfrm>
            <a:off x="767857" y="933450"/>
            <a:ext cx="3031852" cy="1743075"/>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FFFFFF"/>
              </a:buClr>
              <a:buSzPts val="2400"/>
              <a:buFont typeface="Franklin Gothic"/>
              <a:buNone/>
            </a:pPr>
            <a:r>
              <a:rPr lang="en-US" dirty="0">
                <a:latin typeface="Calibri" panose="020F0502020204030204" pitchFamily="34" charset="0"/>
                <a:cs typeface="Calibri" panose="020F0502020204030204" pitchFamily="34" charset="0"/>
              </a:rPr>
              <a:t>HORIZON WEST INFRASTRUCTURE FUND (HWIF)</a:t>
            </a:r>
            <a:endParaRPr dirty="0">
              <a:latin typeface="Calibri" panose="020F0502020204030204" pitchFamily="34" charset="0"/>
              <a:cs typeface="Calibri" panose="020F0502020204030204" pitchFamily="34" charset="0"/>
            </a:endParaRPr>
          </a:p>
        </p:txBody>
      </p:sp>
      <p:pic>
        <p:nvPicPr>
          <p:cNvPr id="116" name="Google Shape;116;p2"/>
          <p:cNvPicPr preferRelativeResize="0">
            <a:picLocks noGrp="1"/>
          </p:cNvPicPr>
          <p:nvPr>
            <p:ph type="body" idx="1"/>
          </p:nvPr>
        </p:nvPicPr>
        <p:blipFill rotWithShape="1">
          <a:blip r:embed="rId3">
            <a:alphaModFix/>
          </a:blip>
          <a:srcRect/>
          <a:stretch/>
        </p:blipFill>
        <p:spPr>
          <a:xfrm>
            <a:off x="4267200" y="1657350"/>
            <a:ext cx="7474474" cy="3209925"/>
          </a:xfrm>
          <a:prstGeom prst="rect">
            <a:avLst/>
          </a:prstGeom>
          <a:noFill/>
          <a:ln>
            <a:noFill/>
          </a:ln>
        </p:spPr>
      </p:pic>
      <p:sp>
        <p:nvSpPr>
          <p:cNvPr id="117" name="Google Shape;117;p2"/>
          <p:cNvSpPr txBox="1">
            <a:spLocks noGrp="1"/>
          </p:cNvSpPr>
          <p:nvPr>
            <p:ph type="body" idx="2"/>
          </p:nvPr>
        </p:nvSpPr>
        <p:spPr>
          <a:xfrm>
            <a:off x="767857" y="2925385"/>
            <a:ext cx="3031852" cy="3209925"/>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1472"/>
              <a:buNone/>
            </a:pPr>
            <a:r>
              <a:rPr lang="en-US" dirty="0">
                <a:latin typeface="Calibri Light" panose="020F0302020204030204" pitchFamily="34" charset="0"/>
                <a:cs typeface="Calibri Light" panose="020F0302020204030204" pitchFamily="34" charset="0"/>
              </a:rPr>
              <a:t>HWIF is an innovative financing vehicle that facilitates access to capital.  Our goal is to increase the opportunity for municipalities  successfully building  back better. Sustainable, inclusive, alignment between private and public investment is our mission. Building sustainable communities is the benefit. </a:t>
            </a:r>
            <a:endParaRPr dirty="0">
              <a:latin typeface="Calibri Light" panose="020F0302020204030204" pitchFamily="34" charset="0"/>
              <a:cs typeface="Calibri Light" panose="020F0302020204030204" pitchFamily="34" charset="0"/>
            </a:endParaRPr>
          </a:p>
        </p:txBody>
      </p:sp>
      <p:sp>
        <p:nvSpPr>
          <p:cNvPr id="118" name="Google Shape;118;p2"/>
          <p:cNvSpPr txBox="1"/>
          <p:nvPr/>
        </p:nvSpPr>
        <p:spPr>
          <a:xfrm>
            <a:off x="4267201" y="4867275"/>
            <a:ext cx="7474473" cy="828676"/>
          </a:xfrm>
          <a:prstGeom prst="rect">
            <a:avLst/>
          </a:prstGeom>
          <a:noFill/>
          <a:ln>
            <a:noFill/>
          </a:ln>
        </p:spPr>
        <p:txBody>
          <a:bodyPr spcFirstLastPara="1" wrap="square" lIns="91425" tIns="45700" rIns="91425" bIns="45700" anchor="t" anchorCtr="0">
            <a:noAutofit/>
          </a:bodyPr>
          <a:lstStyle/>
          <a:p>
            <a:pPr marL="0" marR="0" lvl="0" indent="0" algn="just" rtl="0">
              <a:lnSpc>
                <a:spcPct val="110000"/>
              </a:lnSpc>
              <a:spcBef>
                <a:spcPts val="0"/>
              </a:spcBef>
              <a:spcAft>
                <a:spcPts val="0"/>
              </a:spcAft>
              <a:buClr>
                <a:schemeClr val="accent1"/>
              </a:buClr>
              <a:buSzPts val="1472"/>
              <a:buFont typeface="Noto Sans Symbols"/>
              <a:buNone/>
            </a:pPr>
            <a:r>
              <a:rPr lang="en-US" sz="1600" dirty="0">
                <a:solidFill>
                  <a:schemeClr val="dk1"/>
                </a:solidFill>
                <a:latin typeface="Calibri Light" panose="020F0302020204030204" pitchFamily="34" charset="0"/>
                <a:ea typeface="Libre Franklin"/>
                <a:cs typeface="Calibri Light" panose="020F0302020204030204" pitchFamily="34" charset="0"/>
                <a:sym typeface="Libre Franklin"/>
              </a:rPr>
              <a:t>Horizon West provides a funding instrument to facilitate direct investment into  infrastructure projects within Western Canada through one of our various funds (The Fund)”. </a:t>
            </a:r>
            <a:endParaRPr dirty="0">
              <a:latin typeface="Calibri Light" panose="020F0302020204030204" pitchFamily="34" charset="0"/>
              <a:cs typeface="Calibri Light" panose="020F0302020204030204" pitchFamily="34" charset="0"/>
            </a:endParaRPr>
          </a:p>
        </p:txBody>
      </p:sp>
      <p:sp>
        <p:nvSpPr>
          <p:cNvPr id="119" name="Google Shape;119;p2"/>
          <p:cNvSpPr txBox="1">
            <a:spLocks noGrp="1"/>
          </p:cNvSpPr>
          <p:nvPr>
            <p:ph type="sldNum" idx="12"/>
          </p:nvPr>
        </p:nvSpPr>
        <p:spPr>
          <a:xfrm>
            <a:off x="10558300" y="6456916"/>
            <a:ext cx="105251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pic>
        <p:nvPicPr>
          <p:cNvPr id="120" name="Google Shape;120;p2"/>
          <p:cNvPicPr preferRelativeResize="0"/>
          <p:nvPr/>
        </p:nvPicPr>
        <p:blipFill rotWithShape="1">
          <a:blip r:embed="rId4">
            <a:alphaModFix/>
          </a:blip>
          <a:srcRect/>
          <a:stretch/>
        </p:blipFill>
        <p:spPr>
          <a:xfrm>
            <a:off x="11286225" y="116378"/>
            <a:ext cx="455006" cy="31353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 y="1"/>
            <a:ext cx="8263103" cy="6858000"/>
          </a:xfrm>
          <a:prstGeom prst="rect">
            <a:avLst/>
          </a:prstGeom>
        </p:spPr>
      </p:pic>
      <p:sp>
        <p:nvSpPr>
          <p:cNvPr id="3" name="object 3"/>
          <p:cNvSpPr txBox="1"/>
          <p:nvPr/>
        </p:nvSpPr>
        <p:spPr>
          <a:xfrm>
            <a:off x="1018517" y="1379802"/>
            <a:ext cx="8497570" cy="4607030"/>
          </a:xfrm>
          <a:prstGeom prst="rect">
            <a:avLst/>
          </a:prstGeom>
        </p:spPr>
        <p:txBody>
          <a:bodyPr vert="horz" wrap="square" lIns="0" tIns="13335" rIns="0" bIns="0" rtlCol="0">
            <a:spAutoFit/>
          </a:bodyPr>
          <a:lstStyle/>
          <a:p>
            <a:pPr marL="299085" marR="991869" lvl="0" indent="-287020" algn="l" defTabSz="914400" rtl="0" eaLnBrk="1" fontAlgn="auto" latinLnBrk="0" hangingPunct="1">
              <a:lnSpc>
                <a:spcPct val="100000"/>
              </a:lnSpc>
              <a:spcBef>
                <a:spcPts val="105"/>
              </a:spcBef>
              <a:spcAft>
                <a:spcPts val="0"/>
              </a:spcAft>
              <a:buClrTx/>
              <a:buSzTx/>
              <a:buFont typeface="Arial"/>
              <a:buChar char="•"/>
              <a:tabLst>
                <a:tab pos="299085" algn="l"/>
                <a:tab pos="299720" algn="l"/>
              </a:tabLst>
              <a:defRPr/>
            </a:pPr>
            <a:r>
              <a:rPr kumimoji="0" lang="en-US" sz="2000" b="0" i="0" u="none" strike="noStrike" kern="1200" cap="none" spc="-5" normalizeH="0" baseline="0" noProof="0" dirty="0">
                <a:ln>
                  <a:noFill/>
                </a:ln>
                <a:solidFill>
                  <a:prstClr val="black"/>
                </a:solidFill>
                <a:effectLst/>
                <a:uLnTx/>
                <a:uFillTx/>
                <a:latin typeface="Calibri"/>
                <a:ea typeface="+mn-ea"/>
                <a:cs typeface="Calibri"/>
              </a:rPr>
              <a:t>Our management</a:t>
            </a:r>
            <a:r>
              <a:rPr kumimoji="0" lang="en-US" sz="2000" b="0" i="0" u="none" strike="noStrike" kern="1200" cap="none" spc="-5" normalizeH="0" noProof="0" dirty="0">
                <a:ln>
                  <a:noFill/>
                </a:ln>
                <a:solidFill>
                  <a:prstClr val="black"/>
                </a:solidFill>
                <a:effectLst/>
                <a:uLnTx/>
                <a:uFillTx/>
                <a:latin typeface="Calibri"/>
                <a:ea typeface="+mn-ea"/>
                <a:cs typeface="Calibri"/>
              </a:rPr>
              <a:t> team is a diverse and experienced group. Several members of the team have strong financial credentials and many have come from a entrepreneurial background.</a:t>
            </a:r>
            <a:endParaRPr kumimoji="0" sz="20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15"/>
              </a:spcBef>
              <a:spcAft>
                <a:spcPts val="0"/>
              </a:spcAft>
              <a:buClrTx/>
              <a:buSzTx/>
              <a:buFont typeface="Arial"/>
              <a:buChar char="•"/>
              <a:tabLst/>
              <a:defRPr/>
            </a:pPr>
            <a:endParaRPr kumimoji="0" sz="1950" b="0" i="0" u="none" strike="noStrike" kern="1200" cap="none" spc="0" normalizeH="0" baseline="0" noProof="0" dirty="0">
              <a:ln>
                <a:noFill/>
              </a:ln>
              <a:solidFill>
                <a:prstClr val="black"/>
              </a:solidFill>
              <a:effectLst/>
              <a:uLnTx/>
              <a:uFillTx/>
              <a:latin typeface="Calibri"/>
              <a:ea typeface="+mn-ea"/>
              <a:cs typeface="Calibri"/>
            </a:endParaRPr>
          </a:p>
          <a:p>
            <a:pPr marL="299085" marR="31750" lvl="0" indent="-287020" algn="l" defTabSz="914400" rtl="0" eaLnBrk="1" fontAlgn="auto" latinLnBrk="0" hangingPunct="1">
              <a:lnSpc>
                <a:spcPct val="100000"/>
              </a:lnSpc>
              <a:spcBef>
                <a:spcPts val="0"/>
              </a:spcBef>
              <a:spcAft>
                <a:spcPts val="0"/>
              </a:spcAft>
              <a:buClrTx/>
              <a:buSzTx/>
              <a:buFont typeface="Arial"/>
              <a:buChar char="•"/>
              <a:tabLst>
                <a:tab pos="299085" algn="l"/>
                <a:tab pos="299720" algn="l"/>
              </a:tabLst>
              <a:defRPr/>
            </a:pPr>
            <a:r>
              <a:rPr kumimoji="0" sz="2000" b="0" i="0" u="none" strike="noStrike" kern="1200" cap="none" spc="0" normalizeH="0" baseline="0" noProof="0" dirty="0">
                <a:ln>
                  <a:noFill/>
                </a:ln>
                <a:solidFill>
                  <a:prstClr val="black"/>
                </a:solidFill>
                <a:effectLst/>
                <a:uLnTx/>
                <a:uFillTx/>
                <a:latin typeface="Calibri"/>
                <a:ea typeface="+mn-ea"/>
                <a:cs typeface="Calibri"/>
              </a:rPr>
              <a:t>Our</a:t>
            </a:r>
            <a:r>
              <a:rPr kumimoji="0" sz="2000" b="0" i="0" u="none" strike="noStrike" kern="1200" cap="none" spc="-15"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board</a:t>
            </a:r>
            <a:r>
              <a:rPr kumimoji="0" sz="2000" b="0" i="0" u="none" strike="noStrike" kern="1200" cap="none" spc="-20"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consist</a:t>
            </a:r>
            <a:r>
              <a:rPr kumimoji="0" lang="en-US" sz="2000" b="0" i="0" u="none" strike="noStrike" kern="1200" cap="none" spc="-5" normalizeH="0" baseline="0" noProof="0" dirty="0">
                <a:ln>
                  <a:noFill/>
                </a:ln>
                <a:solidFill>
                  <a:prstClr val="black"/>
                </a:solidFill>
                <a:effectLst/>
                <a:uLnTx/>
                <a:uFillTx/>
                <a:latin typeface="Calibri"/>
                <a:ea typeface="+mn-ea"/>
                <a:cs typeface="Calibri"/>
              </a:rPr>
              <a:t>s</a:t>
            </a:r>
            <a:r>
              <a:rPr kumimoji="0" sz="2000" b="0" i="0" u="none" strike="noStrike" kern="1200" cap="none" spc="-5" normalizeH="0" baseline="0" noProof="0" dirty="0">
                <a:ln>
                  <a:noFill/>
                </a:ln>
                <a:solidFill>
                  <a:prstClr val="black"/>
                </a:solidFill>
                <a:effectLst/>
                <a:uLnTx/>
                <a:uFillTx/>
                <a:latin typeface="Calibri"/>
                <a:ea typeface="+mn-ea"/>
                <a:cs typeface="Calibri"/>
              </a:rPr>
              <a:t> of</a:t>
            </a:r>
            <a:r>
              <a:rPr kumimoji="0" sz="2000" b="0" i="0" u="none" strike="noStrike" kern="1200" cap="none" spc="-10" normalizeH="0" baseline="0" noProof="0" dirty="0">
                <a:ln>
                  <a:noFill/>
                </a:ln>
                <a:solidFill>
                  <a:prstClr val="black"/>
                </a:solidFill>
                <a:effectLst/>
                <a:uLnTx/>
                <a:uFillTx/>
                <a:latin typeface="Calibri"/>
                <a:ea typeface="+mn-ea"/>
                <a:cs typeface="Calibri"/>
              </a:rPr>
              <a:t> entrepreneurs,</a:t>
            </a:r>
            <a:r>
              <a:rPr kumimoji="0" sz="2000" b="0" i="0" u="none" strike="noStrike" kern="1200" cap="none" spc="15" normalizeH="0" baseline="0" noProof="0" dirty="0">
                <a:ln>
                  <a:noFill/>
                </a:ln>
                <a:solidFill>
                  <a:prstClr val="black"/>
                </a:solidFill>
                <a:effectLst/>
                <a:uLnTx/>
                <a:uFillTx/>
                <a:latin typeface="Calibri"/>
                <a:ea typeface="+mn-ea"/>
                <a:cs typeface="Calibri"/>
              </a:rPr>
              <a:t> </a:t>
            </a:r>
            <a:r>
              <a:rPr kumimoji="0" sz="2000" b="0" i="0" u="none" strike="noStrike" kern="1200" cap="none" spc="-10" normalizeH="0" baseline="0" noProof="0" dirty="0">
                <a:ln>
                  <a:noFill/>
                </a:ln>
                <a:solidFill>
                  <a:prstClr val="black"/>
                </a:solidFill>
                <a:effectLst/>
                <a:uLnTx/>
                <a:uFillTx/>
                <a:latin typeface="Calibri"/>
                <a:ea typeface="+mn-ea"/>
                <a:cs typeface="Calibri"/>
              </a:rPr>
              <a:t>accountants,</a:t>
            </a:r>
            <a:r>
              <a:rPr kumimoji="0" sz="2000" b="0" i="0" u="none" strike="noStrike" kern="1200" cap="none" spc="-20" normalizeH="0" baseline="0" noProof="0" dirty="0">
                <a:ln>
                  <a:noFill/>
                </a:ln>
                <a:solidFill>
                  <a:prstClr val="black"/>
                </a:solidFill>
                <a:effectLst/>
                <a:uLnTx/>
                <a:uFillTx/>
                <a:latin typeface="Calibri"/>
                <a:ea typeface="+mn-ea"/>
                <a:cs typeface="Calibri"/>
              </a:rPr>
              <a:t> </a:t>
            </a:r>
            <a:r>
              <a:rPr kumimoji="0" sz="2000" b="0" i="0" u="none" strike="noStrike" kern="1200" cap="none" spc="-10" normalizeH="0" baseline="0" noProof="0" dirty="0">
                <a:ln>
                  <a:noFill/>
                </a:ln>
                <a:solidFill>
                  <a:prstClr val="black"/>
                </a:solidFill>
                <a:effectLst/>
                <a:uLnTx/>
                <a:uFillTx/>
                <a:latin typeface="Calibri"/>
                <a:ea typeface="+mn-ea"/>
                <a:cs typeface="Calibri"/>
              </a:rPr>
              <a:t>lawyers,</a:t>
            </a:r>
            <a:r>
              <a:rPr kumimoji="0" sz="2000" b="0" i="0" u="none" strike="noStrike" kern="1200" cap="none" spc="5"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engineers</a:t>
            </a:r>
            <a:r>
              <a:rPr kumimoji="0" sz="2000" b="0" i="0" u="none" strike="noStrike" kern="1200" cap="none" spc="10" normalizeH="0" baseline="0" noProof="0" dirty="0">
                <a:ln>
                  <a:noFill/>
                </a:ln>
                <a:solidFill>
                  <a:prstClr val="black"/>
                </a:solidFill>
                <a:effectLst/>
                <a:uLnTx/>
                <a:uFillTx/>
                <a:latin typeface="Calibri"/>
                <a:ea typeface="+mn-ea"/>
                <a:cs typeface="Calibri"/>
              </a:rPr>
              <a:t> </a:t>
            </a:r>
            <a:r>
              <a:rPr kumimoji="0" sz="2000" b="0" i="0" u="none" strike="noStrike" kern="1200" cap="none" spc="0" normalizeH="0" baseline="0" noProof="0" dirty="0">
                <a:ln>
                  <a:noFill/>
                </a:ln>
                <a:solidFill>
                  <a:prstClr val="black"/>
                </a:solidFill>
                <a:effectLst/>
                <a:uLnTx/>
                <a:uFillTx/>
                <a:latin typeface="Calibri"/>
                <a:ea typeface="+mn-ea"/>
                <a:cs typeface="Calibri"/>
              </a:rPr>
              <a:t>and </a:t>
            </a:r>
            <a:r>
              <a:rPr kumimoji="0" sz="2000" b="0" i="0" u="none" strike="noStrike" kern="1200" cap="none" spc="5" normalizeH="0" baseline="0" noProof="0" dirty="0">
                <a:ln>
                  <a:noFill/>
                </a:ln>
                <a:solidFill>
                  <a:prstClr val="black"/>
                </a:solidFill>
                <a:effectLst/>
                <a:uLnTx/>
                <a:uFillTx/>
                <a:latin typeface="Calibri"/>
                <a:ea typeface="+mn-ea"/>
                <a:cs typeface="Calibri"/>
              </a:rPr>
              <a:t> </a:t>
            </a:r>
            <a:r>
              <a:rPr kumimoji="0" sz="2000" b="0" i="0" u="none" strike="noStrike" kern="1200" cap="none" spc="0" normalizeH="0" baseline="0" noProof="0" dirty="0">
                <a:ln>
                  <a:noFill/>
                </a:ln>
                <a:solidFill>
                  <a:prstClr val="black"/>
                </a:solidFill>
                <a:effectLst/>
                <a:uLnTx/>
                <a:uFillTx/>
                <a:latin typeface="Calibri"/>
                <a:ea typeface="+mn-ea"/>
                <a:cs typeface="Calibri"/>
              </a:rPr>
              <a:t>finance</a:t>
            </a:r>
            <a:r>
              <a:rPr kumimoji="0" sz="2000" b="0" i="0" u="none" strike="noStrike" kern="1200" cap="none" spc="-20" normalizeH="0" baseline="0" noProof="0" dirty="0">
                <a:ln>
                  <a:noFill/>
                </a:ln>
                <a:solidFill>
                  <a:prstClr val="black"/>
                </a:solidFill>
                <a:effectLst/>
                <a:uLnTx/>
                <a:uFillTx/>
                <a:latin typeface="Calibri"/>
                <a:ea typeface="+mn-ea"/>
                <a:cs typeface="Calibri"/>
              </a:rPr>
              <a:t> </a:t>
            </a:r>
            <a:r>
              <a:rPr kumimoji="0" sz="2000" b="0" i="0" u="none" strike="noStrike" kern="1200" cap="none" spc="-10" normalizeH="0" baseline="0" noProof="0" dirty="0">
                <a:ln>
                  <a:noFill/>
                </a:ln>
                <a:solidFill>
                  <a:prstClr val="black"/>
                </a:solidFill>
                <a:effectLst/>
                <a:uLnTx/>
                <a:uFillTx/>
                <a:latin typeface="Calibri"/>
                <a:ea typeface="+mn-ea"/>
                <a:cs typeface="Calibri"/>
              </a:rPr>
              <a:t>professionals</a:t>
            </a:r>
            <a:r>
              <a:rPr kumimoji="0" sz="2000" b="0" i="0" u="none" strike="noStrike" kern="1200" cap="none" spc="20" normalizeH="0" baseline="0" noProof="0" dirty="0">
                <a:ln>
                  <a:noFill/>
                </a:ln>
                <a:solidFill>
                  <a:prstClr val="black"/>
                </a:solidFill>
                <a:effectLst/>
                <a:uLnTx/>
                <a:uFillTx/>
                <a:latin typeface="Calibri"/>
                <a:ea typeface="+mn-ea"/>
                <a:cs typeface="Calibri"/>
              </a:rPr>
              <a:t> </a:t>
            </a:r>
            <a:r>
              <a:rPr lang="en-US" sz="2000" kern="1200" dirty="0">
                <a:solidFill>
                  <a:prstClr val="black"/>
                </a:solidFill>
                <a:latin typeface="Calibri"/>
                <a:ea typeface="+mn-ea"/>
                <a:cs typeface="Calibri"/>
              </a:rPr>
              <a:t>with</a:t>
            </a:r>
            <a:r>
              <a:rPr kumimoji="0" sz="2000" b="0" i="0" u="none" strike="noStrike" kern="1200" cap="none" spc="-5" normalizeH="0" baseline="0" noProof="0" dirty="0">
                <a:ln>
                  <a:noFill/>
                </a:ln>
                <a:solidFill>
                  <a:prstClr val="black"/>
                </a:solidFill>
                <a:effectLst/>
                <a:uLnTx/>
                <a:uFillTx/>
                <a:latin typeface="Calibri"/>
                <a:ea typeface="+mn-ea"/>
                <a:cs typeface="Calibri"/>
              </a:rPr>
              <a:t> </a:t>
            </a:r>
            <a:r>
              <a:rPr kumimoji="0" sz="2000" b="0" i="0" u="none" strike="noStrike" kern="1200" cap="none" spc="-15" normalizeH="0" baseline="0" noProof="0" dirty="0">
                <a:ln>
                  <a:noFill/>
                </a:ln>
                <a:solidFill>
                  <a:prstClr val="black"/>
                </a:solidFill>
                <a:effectLst/>
                <a:uLnTx/>
                <a:uFillTx/>
                <a:latin typeface="Calibri"/>
                <a:ea typeface="+mn-ea"/>
                <a:cs typeface="Calibri"/>
              </a:rPr>
              <a:t>over</a:t>
            </a:r>
            <a:r>
              <a:rPr kumimoji="0" sz="2000" b="0" i="0" u="none" strike="noStrike" kern="1200" cap="none" spc="0" normalizeH="0" baseline="0" noProof="0" dirty="0">
                <a:ln>
                  <a:noFill/>
                </a:ln>
                <a:solidFill>
                  <a:prstClr val="black"/>
                </a:solidFill>
                <a:effectLst/>
                <a:uLnTx/>
                <a:uFillTx/>
                <a:latin typeface="Calibri"/>
                <a:ea typeface="+mn-ea"/>
                <a:cs typeface="Calibri"/>
              </a:rPr>
              <a:t> 200</a:t>
            </a:r>
            <a:r>
              <a:rPr kumimoji="0" sz="2000" b="0" i="0" u="none" strike="noStrike" kern="1200" cap="none" spc="-20" normalizeH="0" baseline="0" noProof="0" dirty="0">
                <a:ln>
                  <a:noFill/>
                </a:ln>
                <a:solidFill>
                  <a:prstClr val="black"/>
                </a:solidFill>
                <a:effectLst/>
                <a:uLnTx/>
                <a:uFillTx/>
                <a:latin typeface="Calibri"/>
                <a:ea typeface="+mn-ea"/>
                <a:cs typeface="Calibri"/>
              </a:rPr>
              <a:t> </a:t>
            </a:r>
            <a:r>
              <a:rPr kumimoji="0" sz="2000" b="0" i="0" u="none" strike="noStrike" kern="1200" cap="none" spc="-15" normalizeH="0" baseline="0" noProof="0" dirty="0">
                <a:ln>
                  <a:noFill/>
                </a:ln>
                <a:solidFill>
                  <a:prstClr val="black"/>
                </a:solidFill>
                <a:effectLst/>
                <a:uLnTx/>
                <a:uFillTx/>
                <a:latin typeface="Calibri"/>
                <a:ea typeface="+mn-ea"/>
                <a:cs typeface="Calibri"/>
              </a:rPr>
              <a:t>years</a:t>
            </a:r>
            <a:r>
              <a:rPr kumimoji="0" sz="2000" b="0" i="0" u="none" strike="noStrike" kern="1200" cap="none" spc="0"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in</a:t>
            </a:r>
            <a:r>
              <a:rPr kumimoji="0" sz="2000" b="0" i="0" u="none" strike="noStrike" kern="1200" cap="none" spc="-10" normalizeH="0" baseline="0" noProof="0" dirty="0">
                <a:ln>
                  <a:noFill/>
                </a:ln>
                <a:solidFill>
                  <a:prstClr val="black"/>
                </a:solidFill>
                <a:effectLst/>
                <a:uLnTx/>
                <a:uFillTx/>
                <a:latin typeface="Calibri"/>
                <a:ea typeface="+mn-ea"/>
                <a:cs typeface="Calibri"/>
              </a:rPr>
              <a:t> aggregate </a:t>
            </a:r>
            <a:r>
              <a:rPr kumimoji="0" sz="2000" b="0" i="0" u="none" strike="noStrike" kern="1200" cap="none" spc="-5" normalizeH="0" baseline="0" noProof="0" dirty="0">
                <a:ln>
                  <a:noFill/>
                </a:ln>
                <a:solidFill>
                  <a:prstClr val="black"/>
                </a:solidFill>
                <a:effectLst/>
                <a:uLnTx/>
                <a:uFillTx/>
                <a:latin typeface="Calibri"/>
                <a:ea typeface="+mn-ea"/>
                <a:cs typeface="Calibri"/>
              </a:rPr>
              <a:t>management</a:t>
            </a:r>
            <a:r>
              <a:rPr kumimoji="0" sz="2000" b="0" i="0" u="none" strike="noStrike" kern="1200" cap="none" spc="5"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experience.</a:t>
            </a:r>
            <a:endParaRPr kumimoji="0" sz="20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20"/>
              </a:spcBef>
              <a:spcAft>
                <a:spcPts val="0"/>
              </a:spcAft>
              <a:buClrTx/>
              <a:buSzTx/>
              <a:buFont typeface="Arial"/>
              <a:buChar char="•"/>
              <a:tabLst/>
              <a:defRPr/>
            </a:pPr>
            <a:endParaRPr kumimoji="0" sz="1950" b="0" i="0" u="none" strike="noStrike" kern="1200" cap="none" spc="0" normalizeH="0" baseline="0" noProof="0" dirty="0">
              <a:ln>
                <a:noFill/>
              </a:ln>
              <a:solidFill>
                <a:prstClr val="black"/>
              </a:solidFill>
              <a:effectLst/>
              <a:uLnTx/>
              <a:uFillTx/>
              <a:latin typeface="Calibri"/>
              <a:ea typeface="+mn-ea"/>
              <a:cs typeface="Calibri"/>
            </a:endParaRPr>
          </a:p>
          <a:p>
            <a:pPr marL="299085" marR="0" lvl="0" indent="-287020" algn="l" defTabSz="914400" rtl="0" eaLnBrk="1" fontAlgn="auto" latinLnBrk="0" hangingPunct="1">
              <a:lnSpc>
                <a:spcPct val="100000"/>
              </a:lnSpc>
              <a:spcBef>
                <a:spcPts val="0"/>
              </a:spcBef>
              <a:spcAft>
                <a:spcPts val="0"/>
              </a:spcAft>
              <a:buClrTx/>
              <a:buSzTx/>
              <a:buFont typeface="Arial"/>
              <a:buChar char="•"/>
              <a:tabLst>
                <a:tab pos="299085" algn="l"/>
                <a:tab pos="299720" algn="l"/>
              </a:tabLst>
              <a:defRPr/>
            </a:pPr>
            <a:r>
              <a:rPr kumimoji="0" sz="2000" b="0" i="0" u="none" strike="noStrike" kern="1200" cap="none" spc="-5" normalizeH="0" baseline="0" noProof="0" dirty="0">
                <a:ln>
                  <a:noFill/>
                </a:ln>
                <a:solidFill>
                  <a:prstClr val="black"/>
                </a:solidFill>
                <a:effectLst/>
                <a:uLnTx/>
                <a:uFillTx/>
                <a:latin typeface="Calibri"/>
                <a:ea typeface="+mn-ea"/>
                <a:cs typeface="Calibri"/>
              </a:rPr>
              <a:t>All</a:t>
            </a:r>
            <a:r>
              <a:rPr kumimoji="0" sz="2000" b="0" i="0" u="none" strike="noStrike" kern="1200" cap="none" spc="0" normalizeH="0" baseline="0" noProof="0" dirty="0">
                <a:ln>
                  <a:noFill/>
                </a:ln>
                <a:solidFill>
                  <a:prstClr val="black"/>
                </a:solidFill>
                <a:effectLst/>
                <a:uLnTx/>
                <a:uFillTx/>
                <a:latin typeface="Calibri"/>
                <a:ea typeface="+mn-ea"/>
                <a:cs typeface="Calibri"/>
              </a:rPr>
              <a:t> </a:t>
            </a:r>
            <a:r>
              <a:rPr kumimoji="0" lang="en-US" sz="2000" b="0" i="0" u="none" strike="noStrike" kern="1200" cap="none" spc="0" normalizeH="0" baseline="0" noProof="0" dirty="0">
                <a:ln>
                  <a:noFill/>
                </a:ln>
                <a:solidFill>
                  <a:prstClr val="black"/>
                </a:solidFill>
                <a:effectLst/>
                <a:uLnTx/>
                <a:uFillTx/>
                <a:latin typeface="Calibri"/>
                <a:ea typeface="+mn-ea"/>
                <a:cs typeface="Calibri"/>
              </a:rPr>
              <a:t>board </a:t>
            </a:r>
            <a:r>
              <a:rPr kumimoji="0" sz="2000" b="0" i="0" u="none" strike="noStrike" kern="1200" cap="none" spc="-10" normalizeH="0" baseline="0" noProof="0" dirty="0">
                <a:ln>
                  <a:noFill/>
                </a:ln>
                <a:solidFill>
                  <a:prstClr val="black"/>
                </a:solidFill>
                <a:effectLst/>
                <a:uLnTx/>
                <a:uFillTx/>
                <a:latin typeface="Calibri"/>
                <a:ea typeface="+mn-ea"/>
                <a:cs typeface="Calibri"/>
              </a:rPr>
              <a:t>members</a:t>
            </a:r>
            <a:r>
              <a:rPr kumimoji="0" sz="2000" b="0" i="0" u="none" strike="noStrike" kern="1200" cap="none" spc="25" normalizeH="0" baseline="0" noProof="0" dirty="0">
                <a:ln>
                  <a:noFill/>
                </a:ln>
                <a:solidFill>
                  <a:prstClr val="black"/>
                </a:solidFill>
                <a:effectLst/>
                <a:uLnTx/>
                <a:uFillTx/>
                <a:latin typeface="Calibri"/>
                <a:ea typeface="+mn-ea"/>
                <a:cs typeface="Calibri"/>
              </a:rPr>
              <a:t> </a:t>
            </a:r>
            <a:r>
              <a:rPr kumimoji="0" sz="2000" b="0" i="0" u="none" strike="noStrike" kern="1200" cap="none" spc="-20" normalizeH="0" baseline="0" noProof="0" dirty="0">
                <a:ln>
                  <a:noFill/>
                </a:ln>
                <a:solidFill>
                  <a:prstClr val="black"/>
                </a:solidFill>
                <a:effectLst/>
                <a:uLnTx/>
                <a:uFillTx/>
                <a:latin typeface="Calibri"/>
                <a:ea typeface="+mn-ea"/>
                <a:cs typeface="Calibri"/>
              </a:rPr>
              <a:t>have</a:t>
            </a:r>
            <a:r>
              <a:rPr kumimoji="0" sz="2000" b="0" i="0" u="none" strike="noStrike" kern="1200" cap="none" spc="5"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held senior</a:t>
            </a:r>
            <a:r>
              <a:rPr kumimoji="0" sz="2000" b="0" i="0" u="none" strike="noStrike" kern="1200" cap="none" spc="15"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management</a:t>
            </a:r>
            <a:r>
              <a:rPr kumimoji="0" sz="2000" b="0" i="0" u="none" strike="noStrike" kern="1200" cap="none" spc="10"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positions.</a:t>
            </a:r>
            <a:endParaRPr kumimoji="0" sz="20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20"/>
              </a:spcBef>
              <a:spcAft>
                <a:spcPts val="0"/>
              </a:spcAft>
              <a:buClrTx/>
              <a:buSzTx/>
              <a:buFont typeface="Arial"/>
              <a:buChar char="•"/>
              <a:tabLst/>
              <a:defRPr/>
            </a:pPr>
            <a:endParaRPr kumimoji="0" sz="1950" b="0" i="0" u="none" strike="noStrike" kern="1200" cap="none" spc="0" normalizeH="0" baseline="0" noProof="0" dirty="0">
              <a:ln>
                <a:noFill/>
              </a:ln>
              <a:solidFill>
                <a:prstClr val="black"/>
              </a:solidFill>
              <a:effectLst/>
              <a:uLnTx/>
              <a:uFillTx/>
              <a:latin typeface="Calibri"/>
              <a:ea typeface="+mn-ea"/>
              <a:cs typeface="Calibri"/>
            </a:endParaRPr>
          </a:p>
          <a:p>
            <a:pPr marL="299085" marR="5080" lvl="0" indent="-287020" algn="l" defTabSz="914400" rtl="0" eaLnBrk="1" fontAlgn="auto" latinLnBrk="0" hangingPunct="1">
              <a:lnSpc>
                <a:spcPct val="100000"/>
              </a:lnSpc>
              <a:spcBef>
                <a:spcPts val="0"/>
              </a:spcBef>
              <a:spcAft>
                <a:spcPts val="0"/>
              </a:spcAft>
              <a:buClrTx/>
              <a:buSzTx/>
              <a:buFont typeface="Arial"/>
              <a:buChar char="•"/>
              <a:tabLst>
                <a:tab pos="299085" algn="l"/>
                <a:tab pos="299720" algn="l"/>
              </a:tabLst>
              <a:defRPr/>
            </a:pPr>
            <a:r>
              <a:rPr kumimoji="0" sz="2000" b="0" i="0" u="none" strike="noStrike" kern="1200" cap="none" spc="-5" normalizeH="0" baseline="0" noProof="0" dirty="0">
                <a:ln>
                  <a:noFill/>
                </a:ln>
                <a:solidFill>
                  <a:prstClr val="black"/>
                </a:solidFill>
                <a:effectLst/>
                <a:uLnTx/>
                <a:uFillTx/>
                <a:latin typeface="Calibri"/>
                <a:ea typeface="+mn-ea"/>
                <a:cs typeface="Calibri"/>
              </a:rPr>
              <a:t>Some</a:t>
            </a:r>
            <a:r>
              <a:rPr kumimoji="0" sz="2000" b="0" i="0" u="none" strike="noStrike" kern="1200" cap="none" spc="10" normalizeH="0" baseline="0" noProof="0" dirty="0">
                <a:ln>
                  <a:noFill/>
                </a:ln>
                <a:solidFill>
                  <a:prstClr val="black"/>
                </a:solidFill>
                <a:effectLst/>
                <a:uLnTx/>
                <a:uFillTx/>
                <a:latin typeface="Calibri"/>
                <a:ea typeface="+mn-ea"/>
                <a:cs typeface="Calibri"/>
              </a:rPr>
              <a:t> </a:t>
            </a:r>
            <a:r>
              <a:rPr kumimoji="0" sz="2000" b="0" i="0" u="none" strike="noStrike" kern="1200" cap="none" spc="-10" normalizeH="0" baseline="0" noProof="0" dirty="0">
                <a:ln>
                  <a:noFill/>
                </a:ln>
                <a:solidFill>
                  <a:prstClr val="black"/>
                </a:solidFill>
                <a:effectLst/>
                <a:uLnTx/>
                <a:uFillTx/>
                <a:latin typeface="Calibri"/>
                <a:ea typeface="+mn-ea"/>
                <a:cs typeface="Calibri"/>
              </a:rPr>
              <a:t>are</a:t>
            </a:r>
            <a:r>
              <a:rPr kumimoji="0" sz="2000" b="0" i="0" u="none" strike="noStrike" kern="1200" cap="none" spc="0"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“Roads</a:t>
            </a:r>
            <a:r>
              <a:rPr kumimoji="0" sz="2000" b="0" i="0" u="none" strike="noStrike" kern="1200" cap="none" spc="-10" normalizeH="0" baseline="0" noProof="0" dirty="0">
                <a:ln>
                  <a:noFill/>
                </a:ln>
                <a:solidFill>
                  <a:prstClr val="black"/>
                </a:solidFill>
                <a:effectLst/>
                <a:uLnTx/>
                <a:uFillTx/>
                <a:latin typeface="Calibri"/>
                <a:ea typeface="+mn-ea"/>
                <a:cs typeface="Calibri"/>
              </a:rPr>
              <a:t> </a:t>
            </a:r>
            <a:r>
              <a:rPr kumimoji="0" sz="2000" b="0" i="0" u="none" strike="noStrike" kern="1200" cap="none" spc="-25" normalizeH="0" baseline="0" noProof="0" dirty="0">
                <a:ln>
                  <a:noFill/>
                </a:ln>
                <a:solidFill>
                  <a:prstClr val="black"/>
                </a:solidFill>
                <a:effectLst/>
                <a:uLnTx/>
                <a:uFillTx/>
                <a:latin typeface="Calibri"/>
                <a:ea typeface="+mn-ea"/>
                <a:cs typeface="Calibri"/>
              </a:rPr>
              <a:t>Scholars”,</a:t>
            </a:r>
            <a:r>
              <a:rPr kumimoji="0" sz="2000" b="0" i="0" u="none" strike="noStrike" kern="1200" cap="none" spc="0" normalizeH="0" baseline="0" noProof="0" dirty="0">
                <a:ln>
                  <a:noFill/>
                </a:ln>
                <a:solidFill>
                  <a:prstClr val="black"/>
                </a:solidFill>
                <a:effectLst/>
                <a:uLnTx/>
                <a:uFillTx/>
                <a:latin typeface="Calibri"/>
                <a:ea typeface="+mn-ea"/>
                <a:cs typeface="Calibri"/>
              </a:rPr>
              <a:t> </a:t>
            </a:r>
            <a:r>
              <a:rPr kumimoji="0" sz="2000" b="0" i="0" u="none" strike="noStrike" kern="1200" cap="none" spc="-10" normalizeH="0" baseline="0" noProof="0" dirty="0">
                <a:ln>
                  <a:noFill/>
                </a:ln>
                <a:solidFill>
                  <a:prstClr val="black"/>
                </a:solidFill>
                <a:effectLst/>
                <a:uLnTx/>
                <a:uFillTx/>
                <a:latin typeface="Calibri"/>
                <a:ea typeface="+mn-ea"/>
                <a:cs typeface="Calibri"/>
              </a:rPr>
              <a:t>having</a:t>
            </a:r>
            <a:r>
              <a:rPr kumimoji="0" sz="2000" b="0" i="0" u="none" strike="noStrike" kern="1200" cap="none" spc="0" normalizeH="0" baseline="0" noProof="0" dirty="0">
                <a:ln>
                  <a:noFill/>
                </a:ln>
                <a:solidFill>
                  <a:prstClr val="black"/>
                </a:solidFill>
                <a:effectLst/>
                <a:uLnTx/>
                <a:uFillTx/>
                <a:latin typeface="Calibri"/>
                <a:ea typeface="+mn-ea"/>
                <a:cs typeface="Calibri"/>
              </a:rPr>
              <a:t> </a:t>
            </a:r>
            <a:r>
              <a:rPr kumimoji="0" sz="2000" b="0" i="0" u="none" strike="noStrike" kern="1200" cap="none" spc="-20" normalizeH="0" baseline="0" noProof="0" dirty="0">
                <a:ln>
                  <a:noFill/>
                </a:ln>
                <a:solidFill>
                  <a:prstClr val="black"/>
                </a:solidFill>
                <a:effectLst/>
                <a:uLnTx/>
                <a:uFillTx/>
                <a:latin typeface="Calibri"/>
                <a:ea typeface="+mn-ea"/>
                <a:cs typeface="Calibri"/>
              </a:rPr>
              <a:t>worked</a:t>
            </a:r>
            <a:r>
              <a:rPr kumimoji="0" sz="2000" b="0" i="0" u="none" strike="noStrike" kern="1200" cap="none" spc="-5" normalizeH="0" baseline="0" noProof="0" dirty="0">
                <a:ln>
                  <a:noFill/>
                </a:ln>
                <a:solidFill>
                  <a:prstClr val="black"/>
                </a:solidFill>
                <a:effectLst/>
                <a:uLnTx/>
                <a:uFillTx/>
                <a:latin typeface="Calibri"/>
                <a:ea typeface="+mn-ea"/>
                <a:cs typeface="Calibri"/>
              </a:rPr>
              <a:t> in</a:t>
            </a:r>
            <a:r>
              <a:rPr kumimoji="0" sz="2000" b="0" i="0" u="none" strike="noStrike" kern="1200" cap="none" spc="5" normalizeH="0" baseline="0" noProof="0" dirty="0">
                <a:ln>
                  <a:noFill/>
                </a:ln>
                <a:solidFill>
                  <a:prstClr val="black"/>
                </a:solidFill>
                <a:effectLst/>
                <a:uLnTx/>
                <a:uFillTx/>
                <a:latin typeface="Calibri"/>
                <a:ea typeface="+mn-ea"/>
                <a:cs typeface="Calibri"/>
              </a:rPr>
              <a:t> </a:t>
            </a:r>
            <a:r>
              <a:rPr kumimoji="0" sz="2000" b="0" i="0" u="none" strike="noStrike" kern="1200" cap="none" spc="0" normalizeH="0" baseline="0" noProof="0" dirty="0">
                <a:ln>
                  <a:noFill/>
                </a:ln>
                <a:solidFill>
                  <a:prstClr val="black"/>
                </a:solidFill>
                <a:effectLst/>
                <a:uLnTx/>
                <a:uFillTx/>
                <a:latin typeface="Calibri"/>
                <a:ea typeface="+mn-ea"/>
                <a:cs typeface="Calibri"/>
              </a:rPr>
              <a:t>the</a:t>
            </a:r>
            <a:r>
              <a:rPr kumimoji="0" sz="2000" b="0" i="0" u="none" strike="noStrike" kern="1200" cap="none" spc="-5" normalizeH="0" baseline="0" noProof="0" dirty="0">
                <a:ln>
                  <a:noFill/>
                </a:ln>
                <a:solidFill>
                  <a:prstClr val="black"/>
                </a:solidFill>
                <a:effectLst/>
                <a:uLnTx/>
                <a:uFillTx/>
                <a:latin typeface="Calibri"/>
                <a:ea typeface="+mn-ea"/>
                <a:cs typeface="Calibri"/>
              </a:rPr>
              <a:t> construction</a:t>
            </a:r>
            <a:r>
              <a:rPr kumimoji="0" sz="2000" b="0" i="0" u="none" strike="noStrike" kern="1200" cap="none" spc="0" normalizeH="0" baseline="0" noProof="0" dirty="0">
                <a:ln>
                  <a:noFill/>
                </a:ln>
                <a:solidFill>
                  <a:prstClr val="black"/>
                </a:solidFill>
                <a:effectLst/>
                <a:uLnTx/>
                <a:uFillTx/>
                <a:latin typeface="Calibri"/>
                <a:ea typeface="+mn-ea"/>
                <a:cs typeface="Calibri"/>
              </a:rPr>
              <a:t> &amp;</a:t>
            </a:r>
            <a:r>
              <a:rPr kumimoji="0" sz="2000" b="0" i="0" u="none" strike="noStrike" kern="1200" cap="none" spc="-5" normalizeH="0" baseline="0" noProof="0" dirty="0">
                <a:ln>
                  <a:noFill/>
                </a:ln>
                <a:solidFill>
                  <a:prstClr val="black"/>
                </a:solidFill>
                <a:effectLst/>
                <a:uLnTx/>
                <a:uFillTx/>
                <a:latin typeface="Calibri"/>
                <a:ea typeface="+mn-ea"/>
                <a:cs typeface="Calibri"/>
              </a:rPr>
              <a:t> </a:t>
            </a:r>
            <a:r>
              <a:rPr kumimoji="0" sz="2000" b="0" i="0" u="none" strike="noStrike" kern="1200" cap="none" spc="-10" normalizeH="0" baseline="0" noProof="0" dirty="0">
                <a:ln>
                  <a:noFill/>
                </a:ln>
                <a:solidFill>
                  <a:prstClr val="black"/>
                </a:solidFill>
                <a:effectLst/>
                <a:uLnTx/>
                <a:uFillTx/>
                <a:latin typeface="Calibri"/>
                <a:ea typeface="+mn-ea"/>
                <a:cs typeface="Calibri"/>
              </a:rPr>
              <a:t>development </a:t>
            </a:r>
            <a:r>
              <a:rPr kumimoji="0" sz="2000" b="0" i="0" u="none" strike="noStrike" kern="1200" cap="none" spc="-5" normalizeH="0" baseline="0" noProof="0" dirty="0">
                <a:ln>
                  <a:noFill/>
                </a:ln>
                <a:solidFill>
                  <a:prstClr val="black"/>
                </a:solidFill>
                <a:effectLst/>
                <a:uLnTx/>
                <a:uFillTx/>
                <a:latin typeface="Calibri"/>
                <a:ea typeface="+mn-ea"/>
                <a:cs typeface="Calibri"/>
              </a:rPr>
              <a:t> industries,</a:t>
            </a:r>
            <a:r>
              <a:rPr kumimoji="0" sz="2000" b="0" i="0" u="none" strike="noStrike" kern="1200" cap="none" spc="25"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obtaining</a:t>
            </a:r>
            <a:r>
              <a:rPr kumimoji="0" sz="2000" b="0" i="0" u="none" strike="noStrike" kern="1200" cap="none" spc="-10" normalizeH="0" baseline="0" noProof="0" dirty="0">
                <a:ln>
                  <a:noFill/>
                </a:ln>
                <a:solidFill>
                  <a:prstClr val="black"/>
                </a:solidFill>
                <a:effectLst/>
                <a:uLnTx/>
                <a:uFillTx/>
                <a:latin typeface="Calibri"/>
                <a:ea typeface="+mn-ea"/>
                <a:cs typeface="Calibri"/>
              </a:rPr>
              <a:t> </a:t>
            </a:r>
            <a:r>
              <a:rPr kumimoji="0" sz="2000" b="0" i="0" u="none" strike="noStrike" kern="1200" cap="none" spc="0" normalizeH="0" baseline="0" noProof="0" dirty="0">
                <a:ln>
                  <a:noFill/>
                </a:ln>
                <a:solidFill>
                  <a:prstClr val="black"/>
                </a:solidFill>
                <a:effectLst/>
                <a:uLnTx/>
                <a:uFillTx/>
                <a:latin typeface="Calibri"/>
                <a:ea typeface="+mn-ea"/>
                <a:cs typeface="Calibri"/>
              </a:rPr>
              <a:t>a</a:t>
            </a:r>
            <a:r>
              <a:rPr kumimoji="0" sz="2000" b="0" i="0" u="none" strike="noStrike" kern="1200" cap="none" spc="5"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clear</a:t>
            </a:r>
            <a:r>
              <a:rPr kumimoji="0" sz="2000" b="0" i="0" u="none" strike="noStrike" kern="1200" cap="none" spc="20" normalizeH="0" baseline="0" noProof="0" dirty="0">
                <a:ln>
                  <a:noFill/>
                </a:ln>
                <a:solidFill>
                  <a:prstClr val="black"/>
                </a:solidFill>
                <a:effectLst/>
                <a:uLnTx/>
                <a:uFillTx/>
                <a:latin typeface="Calibri"/>
                <a:ea typeface="+mn-ea"/>
                <a:cs typeface="Calibri"/>
              </a:rPr>
              <a:t> </a:t>
            </a:r>
            <a:r>
              <a:rPr kumimoji="0" sz="2000" b="0" i="0" u="none" strike="noStrike" kern="1200" cap="none" spc="-10" normalizeH="0" baseline="0" noProof="0" dirty="0">
                <a:ln>
                  <a:noFill/>
                </a:ln>
                <a:solidFill>
                  <a:prstClr val="black"/>
                </a:solidFill>
                <a:effectLst/>
                <a:uLnTx/>
                <a:uFillTx/>
                <a:latin typeface="Calibri"/>
                <a:ea typeface="+mn-ea"/>
                <a:cs typeface="Calibri"/>
              </a:rPr>
              <a:t>understanding </a:t>
            </a:r>
            <a:r>
              <a:rPr kumimoji="0" sz="2000" b="0" i="0" u="none" strike="noStrike" kern="1200" cap="none" spc="0" normalizeH="0" baseline="0" noProof="0" dirty="0">
                <a:ln>
                  <a:noFill/>
                </a:ln>
                <a:solidFill>
                  <a:prstClr val="black"/>
                </a:solidFill>
                <a:effectLst/>
                <a:uLnTx/>
                <a:uFillTx/>
                <a:latin typeface="Calibri"/>
                <a:ea typeface="+mn-ea"/>
                <a:cs typeface="Calibri"/>
              </a:rPr>
              <a:t>behind</a:t>
            </a:r>
            <a:r>
              <a:rPr kumimoji="0" sz="2000" b="0" i="0" u="none" strike="noStrike" kern="1200" cap="none" spc="-15" normalizeH="0" baseline="0" noProof="0" dirty="0">
                <a:ln>
                  <a:noFill/>
                </a:ln>
                <a:solidFill>
                  <a:prstClr val="black"/>
                </a:solidFill>
                <a:effectLst/>
                <a:uLnTx/>
                <a:uFillTx/>
                <a:latin typeface="Calibri"/>
                <a:ea typeface="+mn-ea"/>
                <a:cs typeface="Calibri"/>
              </a:rPr>
              <a:t> </a:t>
            </a:r>
            <a:r>
              <a:rPr kumimoji="0" sz="2000" b="0" i="0" u="none" strike="noStrike" kern="1200" cap="none" spc="0" normalizeH="0" baseline="0" noProof="0" dirty="0">
                <a:ln>
                  <a:noFill/>
                </a:ln>
                <a:solidFill>
                  <a:prstClr val="black"/>
                </a:solidFill>
                <a:effectLst/>
                <a:uLnTx/>
                <a:uFillTx/>
                <a:latin typeface="Calibri"/>
                <a:ea typeface="+mn-ea"/>
                <a:cs typeface="Calibri"/>
              </a:rPr>
              <a:t>the</a:t>
            </a:r>
            <a:r>
              <a:rPr kumimoji="0" sz="2000" b="0" i="0" u="none" strike="noStrike" kern="1200" cap="none" spc="10"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challenges</a:t>
            </a:r>
            <a:r>
              <a:rPr kumimoji="0" sz="2000" b="0" i="0" u="none" strike="noStrike" kern="1200" cap="none" spc="0"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in</a:t>
            </a:r>
            <a:r>
              <a:rPr kumimoji="0" sz="2000" b="0" i="0" u="none" strike="noStrike" kern="1200" cap="none" spc="0"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completing </a:t>
            </a:r>
            <a:r>
              <a:rPr kumimoji="0" sz="2000" b="0" i="0" u="none" strike="noStrike" kern="1200" cap="none" spc="-434" normalizeH="0" baseline="0" noProof="0" dirty="0">
                <a:ln>
                  <a:noFill/>
                </a:ln>
                <a:solidFill>
                  <a:prstClr val="black"/>
                </a:solidFill>
                <a:effectLst/>
                <a:uLnTx/>
                <a:uFillTx/>
                <a:latin typeface="Calibri"/>
                <a:ea typeface="+mn-ea"/>
                <a:cs typeface="Calibri"/>
              </a:rPr>
              <a:t> </a:t>
            </a:r>
            <a:r>
              <a:rPr kumimoji="0" sz="2000" b="0" i="0" u="none" strike="noStrike" kern="1200" cap="none" spc="-10" normalizeH="0" baseline="0" noProof="0" dirty="0">
                <a:ln>
                  <a:noFill/>
                </a:ln>
                <a:solidFill>
                  <a:prstClr val="black"/>
                </a:solidFill>
                <a:effectLst/>
                <a:uLnTx/>
                <a:uFillTx/>
                <a:latin typeface="Calibri"/>
                <a:ea typeface="+mn-ea"/>
                <a:cs typeface="Calibri"/>
              </a:rPr>
              <a:t>infrastructure</a:t>
            </a:r>
            <a:r>
              <a:rPr kumimoji="0" sz="2000" b="0" i="0" u="none" strike="noStrike" kern="1200" cap="none" spc="5"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projects.</a:t>
            </a:r>
            <a:endParaRPr kumimoji="0" lang="en-US" sz="2000" b="0" i="0" u="none" strike="noStrike" kern="1200" cap="none" spc="-5" normalizeH="0" baseline="0" noProof="0" dirty="0">
              <a:ln>
                <a:noFill/>
              </a:ln>
              <a:solidFill>
                <a:prstClr val="black"/>
              </a:solidFill>
              <a:effectLst/>
              <a:uLnTx/>
              <a:uFillTx/>
              <a:latin typeface="Calibri"/>
              <a:ea typeface="+mn-ea"/>
              <a:cs typeface="Calibri"/>
            </a:endParaRPr>
          </a:p>
          <a:p>
            <a:pPr marL="299085" marR="5080" lvl="0" indent="-287020" algn="l" defTabSz="914400" rtl="0" eaLnBrk="1" fontAlgn="auto" latinLnBrk="0" hangingPunct="1">
              <a:lnSpc>
                <a:spcPct val="100000"/>
              </a:lnSpc>
              <a:spcBef>
                <a:spcPts val="0"/>
              </a:spcBef>
              <a:spcAft>
                <a:spcPts val="0"/>
              </a:spcAft>
              <a:buClrTx/>
              <a:buSzTx/>
              <a:buFont typeface="Arial"/>
              <a:buChar char="•"/>
              <a:tabLst>
                <a:tab pos="299085" algn="l"/>
                <a:tab pos="299720" algn="l"/>
              </a:tabLst>
              <a:defRPr/>
            </a:pPr>
            <a:endParaRPr lang="en-US" sz="2000" kern="1200" spc="-5" dirty="0">
              <a:solidFill>
                <a:prstClr val="black"/>
              </a:solidFill>
              <a:latin typeface="Calibri"/>
              <a:ea typeface="+mn-ea"/>
              <a:cs typeface="Calibri"/>
            </a:endParaRPr>
          </a:p>
          <a:p>
            <a:pPr marL="299085" marR="5080" lvl="0" indent="-287020">
              <a:buClrTx/>
              <a:buFont typeface="Arial"/>
              <a:buChar char="•"/>
              <a:tabLst>
                <a:tab pos="299085" algn="l"/>
                <a:tab pos="299720" algn="l"/>
              </a:tabLst>
              <a:defRPr/>
            </a:pPr>
            <a:r>
              <a:rPr lang="en-US" sz="2000" kern="1200" spc="-5" dirty="0">
                <a:solidFill>
                  <a:prstClr val="black"/>
                </a:solidFill>
                <a:latin typeface="Calibri"/>
                <a:cs typeface="Calibri"/>
              </a:rPr>
              <a:t>(See website at www.hwif.ca-management+Board)</a:t>
            </a:r>
            <a:endParaRPr kumimoji="0" sz="20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4" name="object 4"/>
          <p:cNvSpPr txBox="1">
            <a:spLocks noGrp="1"/>
          </p:cNvSpPr>
          <p:nvPr>
            <p:ph type="title"/>
          </p:nvPr>
        </p:nvSpPr>
        <p:spPr>
          <a:xfrm>
            <a:off x="419299" y="341167"/>
            <a:ext cx="2592705" cy="513715"/>
          </a:xfrm>
          <a:prstGeom prst="rect">
            <a:avLst/>
          </a:prstGeom>
        </p:spPr>
        <p:txBody>
          <a:bodyPr vert="horz" wrap="square" lIns="0" tIns="12700" rIns="0" bIns="0" rtlCol="0">
            <a:spAutoFit/>
          </a:bodyPr>
          <a:lstStyle/>
          <a:p>
            <a:pPr marL="12700">
              <a:lnSpc>
                <a:spcPct val="100000"/>
              </a:lnSpc>
              <a:spcBef>
                <a:spcPts val="100"/>
              </a:spcBef>
            </a:pPr>
            <a:r>
              <a:rPr spc="-365" dirty="0">
                <a:solidFill>
                  <a:srgbClr val="252525"/>
                </a:solidFill>
              </a:rPr>
              <a:t>T</a:t>
            </a:r>
            <a:r>
              <a:rPr spc="-155" dirty="0">
                <a:solidFill>
                  <a:srgbClr val="252525"/>
                </a:solidFill>
              </a:rPr>
              <a:t>e</a:t>
            </a:r>
            <a:r>
              <a:rPr spc="-165" dirty="0">
                <a:solidFill>
                  <a:srgbClr val="252525"/>
                </a:solidFill>
              </a:rPr>
              <a:t>a</a:t>
            </a:r>
            <a:r>
              <a:rPr dirty="0">
                <a:solidFill>
                  <a:srgbClr val="252525"/>
                </a:solidFill>
              </a:rPr>
              <a:t>m</a:t>
            </a:r>
            <a:r>
              <a:rPr spc="-425" dirty="0">
                <a:solidFill>
                  <a:srgbClr val="252525"/>
                </a:solidFill>
              </a:rPr>
              <a:t> </a:t>
            </a:r>
            <a:r>
              <a:rPr spc="-165" dirty="0">
                <a:solidFill>
                  <a:srgbClr val="252525"/>
                </a:solidFill>
              </a:rPr>
              <a:t>A</a:t>
            </a:r>
            <a:r>
              <a:rPr spc="-160" dirty="0">
                <a:solidFill>
                  <a:srgbClr val="252525"/>
                </a:solidFill>
              </a:rPr>
              <a:t>ttr</a:t>
            </a:r>
            <a:r>
              <a:rPr spc="-165" dirty="0">
                <a:solidFill>
                  <a:srgbClr val="252525"/>
                </a:solidFill>
              </a:rPr>
              <a:t>i</a:t>
            </a:r>
            <a:r>
              <a:rPr spc="-155" dirty="0">
                <a:solidFill>
                  <a:srgbClr val="252525"/>
                </a:solidFill>
              </a:rPr>
              <a:t>b</a:t>
            </a:r>
            <a:r>
              <a:rPr spc="-140" dirty="0">
                <a:solidFill>
                  <a:srgbClr val="252525"/>
                </a:solidFill>
              </a:rPr>
              <a:t>u</a:t>
            </a:r>
            <a:r>
              <a:rPr spc="-160" dirty="0">
                <a:solidFill>
                  <a:srgbClr val="252525"/>
                </a:solidFill>
              </a:rPr>
              <a:t>t</a:t>
            </a:r>
            <a:r>
              <a:rPr spc="-145" dirty="0">
                <a:solidFill>
                  <a:srgbClr val="252525"/>
                </a:solidFill>
              </a:rPr>
              <a:t>e</a:t>
            </a:r>
            <a:r>
              <a:rPr dirty="0">
                <a:solidFill>
                  <a:srgbClr val="252525"/>
                </a:solidFill>
              </a:rPr>
              <a:t>s</a:t>
            </a:r>
          </a:p>
        </p:txBody>
      </p:sp>
      <p:pic>
        <p:nvPicPr>
          <p:cNvPr id="5" name="object 5"/>
          <p:cNvPicPr/>
          <p:nvPr/>
        </p:nvPicPr>
        <p:blipFill>
          <a:blip r:embed="rId3" cstate="print"/>
          <a:stretch>
            <a:fillRect/>
          </a:stretch>
        </p:blipFill>
        <p:spPr>
          <a:xfrm>
            <a:off x="11510771" y="88392"/>
            <a:ext cx="605027" cy="414527"/>
          </a:xfrm>
          <a:prstGeom prst="rect">
            <a:avLst/>
          </a:prstGeom>
        </p:spPr>
      </p:pic>
      <p:sp>
        <p:nvSpPr>
          <p:cNvPr id="6" name="object 6"/>
          <p:cNvSpPr txBox="1"/>
          <p:nvPr/>
        </p:nvSpPr>
        <p:spPr>
          <a:xfrm>
            <a:off x="11717174" y="6553715"/>
            <a:ext cx="205104" cy="254000"/>
          </a:xfrm>
          <a:prstGeom prst="rect">
            <a:avLst/>
          </a:prstGeom>
        </p:spPr>
        <p:txBody>
          <a:bodyPr vert="horz" wrap="square" lIns="0" tIns="0" rIns="0" bIns="0" rtlCol="0">
            <a:spAutoFit/>
          </a:bodyPr>
          <a:lstStyle/>
          <a:p>
            <a:pPr marL="38100" marR="0" lvl="0" indent="0" algn="l" defTabSz="914400" rtl="0" eaLnBrk="1" fontAlgn="auto" latinLnBrk="0" hangingPunct="1">
              <a:lnSpc>
                <a:spcPts val="1810"/>
              </a:lnSpc>
              <a:spcBef>
                <a:spcPts val="0"/>
              </a:spcBef>
              <a:spcAft>
                <a:spcPts val="0"/>
              </a:spcAft>
              <a:buClrTx/>
              <a:buSzTx/>
              <a:buFontTx/>
              <a:buNone/>
              <a:tabLst/>
              <a:defRPr/>
            </a:pPr>
            <a:fld id="{81D60167-4931-47E6-BA6A-407CBD079E47}" type="slidenum">
              <a:rPr kumimoji="0" sz="1800" b="0" i="0" u="none" strike="noStrike" kern="1200" cap="none" spc="0" normalizeH="0" baseline="0" noProof="0" dirty="0">
                <a:ln>
                  <a:noFill/>
                </a:ln>
                <a:solidFill>
                  <a:prstClr val="black"/>
                </a:solidFill>
                <a:effectLst/>
                <a:uLnTx/>
                <a:uFillTx/>
                <a:latin typeface="Calibri"/>
                <a:ea typeface="+mn-ea"/>
                <a:cs typeface="Calibri"/>
              </a:rPr>
              <a:pPr marL="38100" marR="0" lvl="0" indent="0" algn="l" defTabSz="914400" rtl="0" eaLnBrk="1" fontAlgn="auto" latinLnBrk="0" hangingPunct="1">
                <a:lnSpc>
                  <a:spcPts val="1810"/>
                </a:lnSpc>
                <a:spcBef>
                  <a:spcPts val="0"/>
                </a:spcBef>
                <a:spcAft>
                  <a:spcPts val="0"/>
                </a:spcAft>
                <a:buClrTx/>
                <a:buSzTx/>
                <a:buFontTx/>
                <a:buNone/>
                <a:tabLst/>
                <a:defRPr/>
              </a:pPr>
              <a:t>3</a:t>
            </a:fld>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4"/>
          <p:cNvSpPr txBox="1">
            <a:spLocks noGrp="1"/>
          </p:cNvSpPr>
          <p:nvPr>
            <p:ph type="title"/>
          </p:nvPr>
        </p:nvSpPr>
        <p:spPr>
          <a:xfrm>
            <a:off x="581193" y="729658"/>
            <a:ext cx="11029616" cy="988332"/>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3C87C8"/>
              </a:buClr>
              <a:buSzPts val="3600"/>
              <a:buFont typeface="Franklin Gothic"/>
              <a:buNone/>
            </a:pPr>
            <a:r>
              <a:rPr lang="en-US" sz="3600" dirty="0">
                <a:latin typeface="Calibri" panose="020F0502020204030204" pitchFamily="34" charset="0"/>
                <a:cs typeface="Calibri" panose="020F0502020204030204" pitchFamily="34" charset="0"/>
              </a:rPr>
              <a:t>FUND MODEL</a:t>
            </a:r>
            <a:endParaRPr sz="3600" dirty="0">
              <a:solidFill>
                <a:srgbClr val="7F7F7F"/>
              </a:solidFill>
              <a:latin typeface="Calibri" panose="020F0502020204030204" pitchFamily="34" charset="0"/>
              <a:cs typeface="Calibri" panose="020F0502020204030204" pitchFamily="34" charset="0"/>
            </a:endParaRPr>
          </a:p>
        </p:txBody>
      </p:sp>
      <p:sp>
        <p:nvSpPr>
          <p:cNvPr id="186" name="Google Shape;186;p4"/>
          <p:cNvSpPr/>
          <p:nvPr/>
        </p:nvSpPr>
        <p:spPr>
          <a:xfrm>
            <a:off x="417959" y="2019300"/>
            <a:ext cx="3703320" cy="1850951"/>
          </a:xfrm>
          <a:prstGeom prst="rect">
            <a:avLst/>
          </a:prstGeom>
          <a:solidFill>
            <a:schemeClr val="dk1"/>
          </a:solidFill>
          <a:ln>
            <a:noFill/>
          </a:ln>
        </p:spPr>
        <p:txBody>
          <a:bodyPr spcFirstLastPara="1" wrap="square" lIns="91425" tIns="45700" rIns="91425" bIns="45700" anchor="ctr" anchorCtr="0">
            <a:noAutofit/>
          </a:bodyPr>
          <a:lstStyle/>
          <a:p>
            <a:pPr marL="457200" marR="0" lvl="0" indent="-317500" algn="l" rtl="0">
              <a:spcBef>
                <a:spcPts val="0"/>
              </a:spcBef>
              <a:spcAft>
                <a:spcPts val="0"/>
              </a:spcAft>
              <a:buSzPts val="1400"/>
              <a:buChar char="-"/>
            </a:pPr>
            <a:r>
              <a:rPr lang="en-US" sz="1600" dirty="0">
                <a:solidFill>
                  <a:schemeClr val="lt1"/>
                </a:solidFill>
                <a:latin typeface="Calibri Light" panose="020F0302020204030204" pitchFamily="34" charset="0"/>
                <a:ea typeface="Libre Franklin"/>
                <a:cs typeface="Calibri Light" panose="020F0302020204030204" pitchFamily="34" charset="0"/>
                <a:sym typeface="Libre Franklin"/>
              </a:rPr>
              <a:t>The fund provides access to  the capital required for infrastructure projects for communities throughout Western Canada.</a:t>
            </a:r>
            <a:endParaRPr dirty="0">
              <a:latin typeface="Calibri Light" panose="020F0302020204030204" pitchFamily="34" charset="0"/>
              <a:cs typeface="Calibri Light" panose="020F0302020204030204" pitchFamily="34" charset="0"/>
            </a:endParaRPr>
          </a:p>
        </p:txBody>
      </p:sp>
      <p:sp>
        <p:nvSpPr>
          <p:cNvPr id="187" name="Google Shape;187;p4"/>
          <p:cNvSpPr/>
          <p:nvPr/>
        </p:nvSpPr>
        <p:spPr>
          <a:xfrm>
            <a:off x="8070721" y="2019300"/>
            <a:ext cx="3703320" cy="2191193"/>
          </a:xfrm>
          <a:prstGeom prst="rect">
            <a:avLst/>
          </a:prstGeom>
          <a:solidFill>
            <a:srgbClr val="171717"/>
          </a:solid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Clr>
                <a:schemeClr val="dk1"/>
              </a:buClr>
              <a:buSzPts val="1100"/>
              <a:buFont typeface="Arial"/>
              <a:buNone/>
            </a:pPr>
            <a:r>
              <a:rPr lang="en-CA" sz="1600" dirty="0">
                <a:solidFill>
                  <a:srgbClr val="FFFFFF"/>
                </a:solidFill>
                <a:latin typeface="Calibri Light" panose="020F0302020204030204" pitchFamily="34" charset="0"/>
                <a:ea typeface="Libre Franklin"/>
                <a:cs typeface="Calibri Light" panose="020F0302020204030204" pitchFamily="34" charset="0"/>
                <a:sym typeface="Libre Franklin"/>
              </a:rPr>
              <a:t>Upon approval HWIF will lend to municipalities for 5 year terms with a 25 year amortization.  Interest rates are competitive and include ESG reporting costs.</a:t>
            </a:r>
            <a:endParaRPr sz="1600" dirty="0">
              <a:solidFill>
                <a:srgbClr val="FFFFFF"/>
              </a:solidFill>
              <a:latin typeface="Calibri Light" panose="020F0302020204030204" pitchFamily="34" charset="0"/>
              <a:ea typeface="Libre Franklin"/>
              <a:cs typeface="Calibri Light" panose="020F0302020204030204" pitchFamily="34" charset="0"/>
              <a:sym typeface="Libre Franklin"/>
            </a:endParaRPr>
          </a:p>
          <a:p>
            <a:pPr marL="0" marR="0" lvl="0" indent="0" algn="l" rtl="0">
              <a:spcBef>
                <a:spcPts val="0"/>
              </a:spcBef>
              <a:spcAft>
                <a:spcPts val="0"/>
              </a:spcAft>
              <a:buNone/>
            </a:pPr>
            <a:endParaRPr dirty="0">
              <a:solidFill>
                <a:schemeClr val="lt1"/>
              </a:solidFill>
            </a:endParaRPr>
          </a:p>
        </p:txBody>
      </p:sp>
      <p:pic>
        <p:nvPicPr>
          <p:cNvPr id="188" name="Google Shape;188;p4"/>
          <p:cNvPicPr preferRelativeResize="0"/>
          <p:nvPr/>
        </p:nvPicPr>
        <p:blipFill rotWithShape="1">
          <a:blip r:embed="rId3">
            <a:alphaModFix/>
          </a:blip>
          <a:srcRect/>
          <a:stretch/>
        </p:blipFill>
        <p:spPr>
          <a:xfrm>
            <a:off x="417959" y="3870251"/>
            <a:ext cx="3703319" cy="1397074"/>
          </a:xfrm>
          <a:prstGeom prst="rect">
            <a:avLst/>
          </a:prstGeom>
          <a:noFill/>
          <a:ln>
            <a:noFill/>
          </a:ln>
        </p:spPr>
      </p:pic>
      <p:pic>
        <p:nvPicPr>
          <p:cNvPr id="189" name="Google Shape;189;p4"/>
          <p:cNvPicPr preferRelativeResize="0"/>
          <p:nvPr/>
        </p:nvPicPr>
        <p:blipFill rotWithShape="1">
          <a:blip r:embed="rId4">
            <a:alphaModFix/>
          </a:blip>
          <a:srcRect/>
          <a:stretch/>
        </p:blipFill>
        <p:spPr>
          <a:xfrm>
            <a:off x="4244340" y="2019300"/>
            <a:ext cx="3703319" cy="1202365"/>
          </a:xfrm>
          <a:prstGeom prst="rect">
            <a:avLst/>
          </a:prstGeom>
          <a:noFill/>
          <a:ln>
            <a:noFill/>
          </a:ln>
        </p:spPr>
      </p:pic>
      <p:pic>
        <p:nvPicPr>
          <p:cNvPr id="190" name="Google Shape;190;p4"/>
          <p:cNvPicPr preferRelativeResize="0"/>
          <p:nvPr/>
        </p:nvPicPr>
        <p:blipFill rotWithShape="1">
          <a:blip r:embed="rId5">
            <a:alphaModFix/>
          </a:blip>
          <a:srcRect/>
          <a:stretch/>
        </p:blipFill>
        <p:spPr>
          <a:xfrm>
            <a:off x="8070722" y="4210493"/>
            <a:ext cx="3703319" cy="1056832"/>
          </a:xfrm>
          <a:prstGeom prst="rect">
            <a:avLst/>
          </a:prstGeom>
          <a:noFill/>
          <a:ln>
            <a:noFill/>
          </a:ln>
        </p:spPr>
      </p:pic>
      <p:sp>
        <p:nvSpPr>
          <p:cNvPr id="191" name="Google Shape;191;p4"/>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pic>
        <p:nvPicPr>
          <p:cNvPr id="192" name="Google Shape;192;p4"/>
          <p:cNvPicPr preferRelativeResize="0"/>
          <p:nvPr/>
        </p:nvPicPr>
        <p:blipFill rotWithShape="1">
          <a:blip r:embed="rId6">
            <a:alphaModFix/>
          </a:blip>
          <a:srcRect/>
          <a:stretch/>
        </p:blipFill>
        <p:spPr>
          <a:xfrm>
            <a:off x="11286225" y="116378"/>
            <a:ext cx="455006" cy="313533"/>
          </a:xfrm>
          <a:prstGeom prst="rect">
            <a:avLst/>
          </a:prstGeom>
          <a:noFill/>
          <a:ln>
            <a:noFill/>
          </a:ln>
        </p:spPr>
      </p:pic>
      <p:sp>
        <p:nvSpPr>
          <p:cNvPr id="193" name="Google Shape;193;p4"/>
          <p:cNvSpPr/>
          <p:nvPr/>
        </p:nvSpPr>
        <p:spPr>
          <a:xfrm>
            <a:off x="4244340" y="3221665"/>
            <a:ext cx="3703320" cy="2045660"/>
          </a:xfrm>
          <a:prstGeom prst="rect">
            <a:avLst/>
          </a:prstGeom>
          <a:solidFill>
            <a:schemeClr val="dk1"/>
          </a:solidFill>
          <a:ln>
            <a:noFill/>
          </a:ln>
        </p:spPr>
        <p:txBody>
          <a:bodyPr spcFirstLastPara="1" wrap="square" lIns="91425" tIns="45700" rIns="91425" bIns="45700" anchor="ctr" anchorCtr="0">
            <a:noAutofit/>
          </a:bodyPr>
          <a:lstStyle/>
          <a:p>
            <a:pPr lvl="0"/>
            <a:r>
              <a:rPr lang="en-US" sz="1600" dirty="0">
                <a:solidFill>
                  <a:schemeClr val="lt1"/>
                </a:solidFill>
                <a:latin typeface="Calibri Light" panose="020F0302020204030204" pitchFamily="34" charset="0"/>
                <a:ea typeface="Libre Franklin"/>
                <a:cs typeface="Calibri Light" panose="020F0302020204030204" pitchFamily="34" charset="0"/>
                <a:sym typeface="Libre Franklin"/>
              </a:rPr>
              <a:t>HWIF will fund projects once the applicant has passed HWIF ESG and Financial risk analysis receiving the requisite regulatory approvals.</a:t>
            </a:r>
            <a:endParaRPr dirty="0">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fade">
                                      <p:cBhvr>
                                        <p:cTn id="7" dur="500"/>
                                        <p:tgtEl>
                                          <p:spTgt spid="1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8"/>
                                        </p:tgtEl>
                                        <p:attrNameLst>
                                          <p:attrName>style.visibility</p:attrName>
                                        </p:attrNameLst>
                                      </p:cBhvr>
                                      <p:to>
                                        <p:strVal val="visible"/>
                                      </p:to>
                                    </p:set>
                                    <p:animEffect transition="in" filter="fade">
                                      <p:cBhvr>
                                        <p:cTn id="12" dur="500"/>
                                        <p:tgtEl>
                                          <p:spTgt spid="18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9"/>
                                        </p:tgtEl>
                                        <p:attrNameLst>
                                          <p:attrName>style.visibility</p:attrName>
                                        </p:attrNameLst>
                                      </p:cBhvr>
                                      <p:to>
                                        <p:strVal val="visible"/>
                                      </p:to>
                                    </p:set>
                                    <p:animEffect transition="in" filter="fade">
                                      <p:cBhvr>
                                        <p:cTn id="17" dur="500"/>
                                        <p:tgtEl>
                                          <p:spTgt spid="18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7"/>
                                        </p:tgtEl>
                                        <p:attrNameLst>
                                          <p:attrName>style.visibility</p:attrName>
                                        </p:attrNameLst>
                                      </p:cBhvr>
                                      <p:to>
                                        <p:strVal val="visible"/>
                                      </p:to>
                                    </p:set>
                                    <p:animEffect transition="in" filter="fade">
                                      <p:cBhvr>
                                        <p:cTn id="22" dur="500"/>
                                        <p:tgtEl>
                                          <p:spTgt spid="18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0"/>
                                        </p:tgtEl>
                                        <p:attrNameLst>
                                          <p:attrName>style.visibility</p:attrName>
                                        </p:attrNameLst>
                                      </p:cBhvr>
                                      <p:to>
                                        <p:strVal val="visible"/>
                                      </p:to>
                                    </p:set>
                                    <p:animEffect transition="in" filter="fade">
                                      <p:cBhvr>
                                        <p:cTn id="27" dur="500"/>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8"/>
          <p:cNvSpPr txBox="1">
            <a:spLocks noGrp="1"/>
          </p:cNvSpPr>
          <p:nvPr>
            <p:ph type="title"/>
          </p:nvPr>
        </p:nvSpPr>
        <p:spPr>
          <a:xfrm>
            <a:off x="581193" y="729658"/>
            <a:ext cx="11029616" cy="988332"/>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3C87C8"/>
              </a:buClr>
              <a:buSzPct val="100000"/>
              <a:buFont typeface="Franklin Gothic"/>
              <a:buNone/>
            </a:pPr>
            <a:r>
              <a:rPr lang="en-US" sz="3600" dirty="0">
                <a:latin typeface="Calibri" panose="020F0502020204030204" pitchFamily="34" charset="0"/>
                <a:cs typeface="Calibri" panose="020F0502020204030204" pitchFamily="34" charset="0"/>
              </a:rPr>
              <a:t>WHY HWIF IS THE RIGHT CHOICE?</a:t>
            </a:r>
            <a:r>
              <a:rPr lang="en-US" dirty="0">
                <a:latin typeface="Calibri" panose="020F0502020204030204" pitchFamily="34" charset="0"/>
                <a:cs typeface="Calibri" panose="020F0502020204030204" pitchFamily="34" charset="0"/>
              </a:rPr>
              <a:t> </a:t>
            </a:r>
            <a:endParaRPr dirty="0">
              <a:solidFill>
                <a:srgbClr val="7F7F7F"/>
              </a:solidFill>
              <a:latin typeface="Calibri" panose="020F0502020204030204" pitchFamily="34" charset="0"/>
              <a:cs typeface="Calibri" panose="020F0502020204030204" pitchFamily="34" charset="0"/>
            </a:endParaRPr>
          </a:p>
        </p:txBody>
      </p:sp>
      <p:sp>
        <p:nvSpPr>
          <p:cNvPr id="219" name="Google Shape;219;p8"/>
          <p:cNvSpPr/>
          <p:nvPr/>
        </p:nvSpPr>
        <p:spPr>
          <a:xfrm>
            <a:off x="417950" y="1950075"/>
            <a:ext cx="3703200" cy="1863000"/>
          </a:xfrm>
          <a:prstGeom prst="rect">
            <a:avLst/>
          </a:prstGeom>
          <a:solidFill>
            <a:schemeClr val="dk1"/>
          </a:solidFill>
          <a:ln>
            <a:noFill/>
          </a:ln>
        </p:spPr>
        <p:txBody>
          <a:bodyPr spcFirstLastPara="1" wrap="square" lIns="91425" tIns="45700" rIns="91425" bIns="45700" anchor="ctr" anchorCtr="0">
            <a:noAutofit/>
          </a:bodyPr>
          <a:lstStyle/>
          <a:p>
            <a:pPr marL="457200" marR="0" lvl="0" indent="0" algn="l" rtl="0">
              <a:spcBef>
                <a:spcPts val="0"/>
              </a:spcBef>
              <a:spcAft>
                <a:spcPts val="0"/>
              </a:spcAft>
              <a:buNone/>
            </a:pPr>
            <a:r>
              <a:rPr lang="en-US" dirty="0">
                <a:solidFill>
                  <a:schemeClr val="lt1"/>
                </a:solidFill>
                <a:latin typeface="Calibri Light" panose="020F0302020204030204" pitchFamily="34" charset="0"/>
                <a:ea typeface="Libre Franklin"/>
                <a:cs typeface="Calibri Light" panose="020F0302020204030204" pitchFamily="34" charset="0"/>
                <a:sym typeface="Libre Franklin"/>
              </a:rPr>
              <a:t>Our team members, board, and management, all have dedicated their professional lives to contributing to the prosperity of the West and as such have “boots on the ground” experience in planning, constructing and financing projects.</a:t>
            </a:r>
            <a:endParaRPr dirty="0">
              <a:solidFill>
                <a:schemeClr val="lt1"/>
              </a:solidFill>
              <a:latin typeface="Calibri Light" panose="020F0302020204030204" pitchFamily="34" charset="0"/>
              <a:ea typeface="Libre Franklin"/>
              <a:cs typeface="Calibri Light" panose="020F0302020204030204" pitchFamily="34" charset="0"/>
              <a:sym typeface="Libre Franklin"/>
            </a:endParaRPr>
          </a:p>
        </p:txBody>
      </p:sp>
      <p:sp>
        <p:nvSpPr>
          <p:cNvPr id="220" name="Google Shape;220;p8"/>
          <p:cNvSpPr/>
          <p:nvPr/>
        </p:nvSpPr>
        <p:spPr>
          <a:xfrm>
            <a:off x="4244350" y="3469307"/>
            <a:ext cx="3703320" cy="1781473"/>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en-CA" sz="1200" dirty="0">
              <a:solidFill>
                <a:schemeClr val="bg1"/>
              </a:solidFill>
              <a:latin typeface="Libre Franklin"/>
              <a:ea typeface="Libre Franklin"/>
              <a:cs typeface="Libre Franklin"/>
              <a:sym typeface="Libre Franklin"/>
            </a:endParaRPr>
          </a:p>
          <a:p>
            <a:pPr marL="0" marR="0" lvl="0" indent="0" algn="l" rtl="0">
              <a:spcBef>
                <a:spcPts val="0"/>
              </a:spcBef>
              <a:spcAft>
                <a:spcPts val="0"/>
              </a:spcAft>
              <a:buNone/>
            </a:pPr>
            <a:r>
              <a:rPr lang="en-CA" sz="1200" dirty="0">
                <a:solidFill>
                  <a:schemeClr val="bg1"/>
                </a:solidFill>
                <a:latin typeface="Libre Franklin"/>
                <a:ea typeface="Libre Franklin"/>
                <a:cs typeface="Libre Franklin"/>
                <a:sym typeface="Libre Franklin"/>
              </a:rPr>
              <a:t>HWIF is the only infrastructure fund in Canada with third party ESG risk analysis built into it’s model. We ensure that your projects have passed the scrutiny of the current legislation changes involving carbon footprint and social impact. This alone will be a “feather in the cap” of the borrower.</a:t>
            </a:r>
            <a:endParaRPr sz="1200" dirty="0">
              <a:solidFill>
                <a:schemeClr val="bg1"/>
              </a:solidFill>
              <a:latin typeface="Libre Franklin"/>
              <a:ea typeface="Libre Franklin"/>
              <a:cs typeface="Libre Franklin"/>
              <a:sym typeface="Libre Franklin"/>
            </a:endParaRPr>
          </a:p>
        </p:txBody>
      </p:sp>
      <p:sp>
        <p:nvSpPr>
          <p:cNvPr id="221" name="Google Shape;221;p8"/>
          <p:cNvSpPr/>
          <p:nvPr/>
        </p:nvSpPr>
        <p:spPr>
          <a:xfrm>
            <a:off x="8070850" y="1950075"/>
            <a:ext cx="3703200" cy="2045700"/>
          </a:xfrm>
          <a:prstGeom prst="rect">
            <a:avLst/>
          </a:prstGeom>
          <a:solidFill>
            <a:srgbClr val="17171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dirty="0">
                <a:solidFill>
                  <a:schemeClr val="lt1"/>
                </a:solidFill>
                <a:latin typeface="Calibri Light" panose="020F0302020204030204" pitchFamily="34" charset="0"/>
                <a:ea typeface="Libre Franklin"/>
                <a:cs typeface="Calibri Light" panose="020F0302020204030204" pitchFamily="34" charset="0"/>
                <a:sym typeface="Libre Franklin"/>
              </a:rPr>
              <a:t>HWIF is a highly dedicated infrastructure lender able to deliver competitive rates while ensuring projects meet both current and future ESG requirements. HWIF works with communities to ensure that they can “afford projects” and helps to develop business plans if necessary through its in-house consulting firm, Q4 Consulting Corp.</a:t>
            </a:r>
          </a:p>
          <a:p>
            <a:pPr marL="0" marR="0" lvl="0" indent="0" algn="l" rtl="0">
              <a:spcBef>
                <a:spcPts val="0"/>
              </a:spcBef>
              <a:spcAft>
                <a:spcPts val="0"/>
              </a:spcAft>
              <a:buNone/>
            </a:pPr>
            <a:endParaRPr dirty="0">
              <a:latin typeface="Calibri Light" panose="020F0302020204030204" pitchFamily="34" charset="0"/>
              <a:cs typeface="Calibri Light" panose="020F0302020204030204" pitchFamily="34" charset="0"/>
            </a:endParaRPr>
          </a:p>
        </p:txBody>
      </p:sp>
      <p:pic>
        <p:nvPicPr>
          <p:cNvPr id="222" name="Google Shape;222;p8"/>
          <p:cNvPicPr preferRelativeResize="0"/>
          <p:nvPr/>
        </p:nvPicPr>
        <p:blipFill rotWithShape="1">
          <a:blip r:embed="rId3">
            <a:alphaModFix/>
          </a:blip>
          <a:srcRect/>
          <a:stretch/>
        </p:blipFill>
        <p:spPr>
          <a:xfrm>
            <a:off x="417950" y="3716950"/>
            <a:ext cx="3703325" cy="1550375"/>
          </a:xfrm>
          <a:prstGeom prst="rect">
            <a:avLst/>
          </a:prstGeom>
          <a:noFill/>
          <a:ln>
            <a:noFill/>
          </a:ln>
        </p:spPr>
      </p:pic>
      <p:pic>
        <p:nvPicPr>
          <p:cNvPr id="223" name="Google Shape;223;p8"/>
          <p:cNvPicPr preferRelativeResize="0"/>
          <p:nvPr/>
        </p:nvPicPr>
        <p:blipFill rotWithShape="1">
          <a:blip r:embed="rId4">
            <a:alphaModFix/>
          </a:blip>
          <a:srcRect/>
          <a:stretch/>
        </p:blipFill>
        <p:spPr>
          <a:xfrm>
            <a:off x="4244350" y="1950075"/>
            <a:ext cx="3703300" cy="1750325"/>
          </a:xfrm>
          <a:prstGeom prst="rect">
            <a:avLst/>
          </a:prstGeom>
          <a:noFill/>
          <a:ln>
            <a:noFill/>
          </a:ln>
        </p:spPr>
      </p:pic>
      <p:pic>
        <p:nvPicPr>
          <p:cNvPr id="224" name="Google Shape;224;p8"/>
          <p:cNvPicPr preferRelativeResize="0"/>
          <p:nvPr/>
        </p:nvPicPr>
        <p:blipFill rotWithShape="1">
          <a:blip r:embed="rId5">
            <a:alphaModFix/>
          </a:blip>
          <a:srcRect/>
          <a:stretch/>
        </p:blipFill>
        <p:spPr>
          <a:xfrm>
            <a:off x="8070725" y="3700405"/>
            <a:ext cx="3703325" cy="1550375"/>
          </a:xfrm>
          <a:prstGeom prst="rect">
            <a:avLst/>
          </a:prstGeom>
          <a:noFill/>
          <a:ln>
            <a:noFill/>
          </a:ln>
        </p:spPr>
      </p:pic>
      <p:sp>
        <p:nvSpPr>
          <p:cNvPr id="225" name="Google Shape;225;p8"/>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pic>
        <p:nvPicPr>
          <p:cNvPr id="226" name="Google Shape;226;p8"/>
          <p:cNvPicPr preferRelativeResize="0"/>
          <p:nvPr/>
        </p:nvPicPr>
        <p:blipFill rotWithShape="1">
          <a:blip r:embed="rId6">
            <a:alphaModFix/>
          </a:blip>
          <a:srcRect/>
          <a:stretch/>
        </p:blipFill>
        <p:spPr>
          <a:xfrm>
            <a:off x="11286225" y="116378"/>
            <a:ext cx="455006" cy="31353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fade">
                                      <p:cBhvr>
                                        <p:cTn id="7" dur="500"/>
                                        <p:tgtEl>
                                          <p:spTgt spid="2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2"/>
                                        </p:tgtEl>
                                        <p:attrNameLst>
                                          <p:attrName>style.visibility</p:attrName>
                                        </p:attrNameLst>
                                      </p:cBhvr>
                                      <p:to>
                                        <p:strVal val="visible"/>
                                      </p:to>
                                    </p:set>
                                    <p:animEffect transition="in" filter="fade">
                                      <p:cBhvr>
                                        <p:cTn id="12" dur="500"/>
                                        <p:tgtEl>
                                          <p:spTgt spid="2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3"/>
                                        </p:tgtEl>
                                        <p:attrNameLst>
                                          <p:attrName>style.visibility</p:attrName>
                                        </p:attrNameLst>
                                      </p:cBhvr>
                                      <p:to>
                                        <p:strVal val="visible"/>
                                      </p:to>
                                    </p:set>
                                    <p:animEffect transition="in" filter="fade">
                                      <p:cBhvr>
                                        <p:cTn id="17" dur="500"/>
                                        <p:tgtEl>
                                          <p:spTgt spid="2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0"/>
                                        </p:tgtEl>
                                        <p:attrNameLst>
                                          <p:attrName>style.visibility</p:attrName>
                                        </p:attrNameLst>
                                      </p:cBhvr>
                                      <p:to>
                                        <p:strVal val="visible"/>
                                      </p:to>
                                    </p:set>
                                    <p:animEffect transition="in" filter="fade">
                                      <p:cBhvr>
                                        <p:cTn id="22" dur="500"/>
                                        <p:tgtEl>
                                          <p:spTgt spid="2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1"/>
                                        </p:tgtEl>
                                        <p:attrNameLst>
                                          <p:attrName>style.visibility</p:attrName>
                                        </p:attrNameLst>
                                      </p:cBhvr>
                                      <p:to>
                                        <p:strVal val="visible"/>
                                      </p:to>
                                    </p:set>
                                    <p:animEffect transition="in" filter="fade">
                                      <p:cBhvr>
                                        <p:cTn id="27" dur="500"/>
                                        <p:tgtEl>
                                          <p:spTgt spid="2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4"/>
                                        </p:tgtEl>
                                        <p:attrNameLst>
                                          <p:attrName>style.visibility</p:attrName>
                                        </p:attrNameLst>
                                      </p:cBhvr>
                                      <p:to>
                                        <p:strVal val="visible"/>
                                      </p:to>
                                    </p:set>
                                    <p:animEffect transition="in" filter="fade">
                                      <p:cBhvr>
                                        <p:cTn id="32"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9"/>
          <p:cNvSpPr txBox="1">
            <a:spLocks noGrp="1"/>
          </p:cNvSpPr>
          <p:nvPr>
            <p:ph type="title"/>
          </p:nvPr>
        </p:nvSpPr>
        <p:spPr>
          <a:xfrm>
            <a:off x="767857" y="933450"/>
            <a:ext cx="3031852" cy="174307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FFFFFF"/>
              </a:buClr>
              <a:buSzPts val="2400"/>
              <a:buFont typeface="Franklin Gothic"/>
              <a:buNone/>
            </a:pPr>
            <a:r>
              <a:rPr lang="en-US" dirty="0">
                <a:latin typeface="Calibri" panose="020F0502020204030204" pitchFamily="34" charset="0"/>
                <a:cs typeface="Calibri" panose="020F0502020204030204" pitchFamily="34" charset="0"/>
              </a:rPr>
              <a:t>HWIF FILLS THE FUNDING GAP </a:t>
            </a:r>
            <a:endParaRPr dirty="0">
              <a:latin typeface="Calibri" panose="020F0502020204030204" pitchFamily="34" charset="0"/>
              <a:cs typeface="Calibri" panose="020F0502020204030204" pitchFamily="34" charset="0"/>
            </a:endParaRPr>
          </a:p>
        </p:txBody>
      </p:sp>
      <p:pic>
        <p:nvPicPr>
          <p:cNvPr id="233" name="Google Shape;233;p9"/>
          <p:cNvPicPr preferRelativeResize="0"/>
          <p:nvPr/>
        </p:nvPicPr>
        <p:blipFill rotWithShape="1">
          <a:blip r:embed="rId3">
            <a:alphaModFix/>
          </a:blip>
          <a:srcRect/>
          <a:stretch/>
        </p:blipFill>
        <p:spPr>
          <a:xfrm>
            <a:off x="602308" y="2887285"/>
            <a:ext cx="3362950" cy="3248025"/>
          </a:xfrm>
          <a:prstGeom prst="rect">
            <a:avLst/>
          </a:prstGeom>
          <a:noFill/>
          <a:ln>
            <a:noFill/>
          </a:ln>
        </p:spPr>
      </p:pic>
      <p:sp>
        <p:nvSpPr>
          <p:cNvPr id="234" name="Google Shape;234;p9"/>
          <p:cNvSpPr txBox="1">
            <a:spLocks noGrp="1"/>
          </p:cNvSpPr>
          <p:nvPr>
            <p:ph type="sldNum" idx="12"/>
          </p:nvPr>
        </p:nvSpPr>
        <p:spPr>
          <a:xfrm>
            <a:off x="10558300" y="6456916"/>
            <a:ext cx="105251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pic>
        <p:nvPicPr>
          <p:cNvPr id="235" name="Google Shape;235;p9"/>
          <p:cNvPicPr preferRelativeResize="0"/>
          <p:nvPr/>
        </p:nvPicPr>
        <p:blipFill rotWithShape="1">
          <a:blip r:embed="rId4">
            <a:alphaModFix/>
          </a:blip>
          <a:srcRect/>
          <a:stretch/>
        </p:blipFill>
        <p:spPr>
          <a:xfrm>
            <a:off x="11286225" y="116378"/>
            <a:ext cx="455006" cy="313533"/>
          </a:xfrm>
          <a:prstGeom prst="rect">
            <a:avLst/>
          </a:prstGeom>
          <a:noFill/>
          <a:ln>
            <a:noFill/>
          </a:ln>
        </p:spPr>
      </p:pic>
      <p:sp>
        <p:nvSpPr>
          <p:cNvPr id="236" name="Google Shape;236;p9"/>
          <p:cNvSpPr txBox="1"/>
          <p:nvPr/>
        </p:nvSpPr>
        <p:spPr>
          <a:xfrm>
            <a:off x="4362956" y="933450"/>
            <a:ext cx="7474473" cy="2743199"/>
          </a:xfrm>
          <a:prstGeom prst="rect">
            <a:avLst/>
          </a:prstGeom>
          <a:noFill/>
          <a:ln>
            <a:noFill/>
          </a:ln>
        </p:spPr>
        <p:txBody>
          <a:bodyPr spcFirstLastPara="1" wrap="square" lIns="91425" tIns="45700" rIns="91425" bIns="45700" anchor="t" anchorCtr="0">
            <a:noAutofit/>
          </a:bodyPr>
          <a:lstStyle/>
          <a:p>
            <a:pPr marL="285750" marR="0" lvl="0" indent="-285750" algn="just" rtl="0">
              <a:lnSpc>
                <a:spcPct val="110000"/>
              </a:lnSpc>
              <a:spcBef>
                <a:spcPts val="0"/>
              </a:spcBef>
              <a:spcAft>
                <a:spcPts val="0"/>
              </a:spcAft>
              <a:buClr>
                <a:srgbClr val="3C87C8"/>
              </a:buClr>
              <a:buSzPts val="2000"/>
              <a:buFont typeface="Arial"/>
              <a:buChar char="•"/>
            </a:pPr>
            <a:r>
              <a:rPr lang="en-US" sz="2000" dirty="0">
                <a:solidFill>
                  <a:srgbClr val="171717"/>
                </a:solidFill>
                <a:latin typeface="Calibri Light" panose="020F0302020204030204" pitchFamily="34" charset="0"/>
                <a:ea typeface="Libre Franklin"/>
                <a:cs typeface="Calibri Light" panose="020F0302020204030204" pitchFamily="34" charset="0"/>
                <a:sym typeface="Libre Franklin"/>
              </a:rPr>
              <a:t>By dealing directly with municipalities to provide them with access to Capital so they can finance their share required under  ICIP and in so doing fills the Funding Gap.  </a:t>
            </a:r>
            <a:endParaRPr dirty="0">
              <a:latin typeface="Calibri Light" panose="020F0302020204030204" pitchFamily="34" charset="0"/>
              <a:cs typeface="Calibri Light" panose="020F0302020204030204" pitchFamily="34" charset="0"/>
            </a:endParaRPr>
          </a:p>
          <a:p>
            <a:pPr marL="285750" marR="0" lvl="0" indent="-285750" algn="just" rtl="0">
              <a:lnSpc>
                <a:spcPct val="110000"/>
              </a:lnSpc>
              <a:spcBef>
                <a:spcPts val="1000"/>
              </a:spcBef>
              <a:spcAft>
                <a:spcPts val="0"/>
              </a:spcAft>
              <a:buClr>
                <a:srgbClr val="3C87C8"/>
              </a:buClr>
              <a:buSzPts val="2000"/>
              <a:buFont typeface="Arial"/>
              <a:buChar char="•"/>
            </a:pPr>
            <a:r>
              <a:rPr lang="en-US" sz="2000" dirty="0">
                <a:solidFill>
                  <a:srgbClr val="171717"/>
                </a:solidFill>
                <a:latin typeface="Calibri Light" panose="020F0302020204030204" pitchFamily="34" charset="0"/>
                <a:ea typeface="Libre Franklin"/>
                <a:cs typeface="Calibri Light" panose="020F0302020204030204" pitchFamily="34" charset="0"/>
                <a:sym typeface="Libre Franklin"/>
              </a:rPr>
              <a:t>By complimenting federal and provincial government infrastructure grants.</a:t>
            </a:r>
            <a:endParaRPr sz="2000" dirty="0">
              <a:solidFill>
                <a:srgbClr val="171717"/>
              </a:solidFill>
              <a:latin typeface="Calibri Light" panose="020F0302020204030204" pitchFamily="34" charset="0"/>
              <a:ea typeface="Libre Franklin"/>
              <a:cs typeface="Calibri Light" panose="020F0302020204030204" pitchFamily="34" charset="0"/>
              <a:sym typeface="Libre Franklin"/>
            </a:endParaRPr>
          </a:p>
          <a:p>
            <a:pPr marL="285750" marR="0" lvl="0" indent="-285750" algn="just" rtl="0">
              <a:lnSpc>
                <a:spcPct val="110000"/>
              </a:lnSpc>
              <a:spcBef>
                <a:spcPts val="1000"/>
              </a:spcBef>
              <a:spcAft>
                <a:spcPts val="0"/>
              </a:spcAft>
              <a:buClr>
                <a:srgbClr val="3C87C8"/>
              </a:buClr>
              <a:buSzPts val="2000"/>
              <a:buFont typeface="Arial"/>
              <a:buChar char="•"/>
            </a:pPr>
            <a:r>
              <a:rPr lang="en-US" sz="2000" dirty="0">
                <a:solidFill>
                  <a:srgbClr val="171717"/>
                </a:solidFill>
                <a:latin typeface="Calibri Light" panose="020F0302020204030204" pitchFamily="34" charset="0"/>
                <a:ea typeface="Libre Franklin"/>
                <a:cs typeface="Calibri Light" panose="020F0302020204030204" pitchFamily="34" charset="0"/>
                <a:sym typeface="Libre Franklin"/>
              </a:rPr>
              <a:t>By partnering with other financial institutions to co-fund sustainable infrastructure projects. </a:t>
            </a:r>
            <a:endParaRPr sz="2000" dirty="0">
              <a:solidFill>
                <a:srgbClr val="171717"/>
              </a:solidFill>
              <a:latin typeface="Calibri Light" panose="020F0302020204030204" pitchFamily="34" charset="0"/>
              <a:ea typeface="Libre Franklin"/>
              <a:cs typeface="Calibri Light" panose="020F0302020204030204" pitchFamily="34" charset="0"/>
              <a:sym typeface="Libre Franklin"/>
            </a:endParaRPr>
          </a:p>
          <a:p>
            <a:pPr marL="285750" marR="0" lvl="0" indent="-285750" algn="just" rtl="0">
              <a:lnSpc>
                <a:spcPct val="110000"/>
              </a:lnSpc>
              <a:spcBef>
                <a:spcPts val="1000"/>
              </a:spcBef>
              <a:spcAft>
                <a:spcPts val="0"/>
              </a:spcAft>
              <a:buClr>
                <a:srgbClr val="3C87C8"/>
              </a:buClr>
              <a:buSzPts val="2000"/>
              <a:buFont typeface="Arial"/>
              <a:buChar char="•"/>
            </a:pPr>
            <a:r>
              <a:rPr lang="en-US" sz="2000" dirty="0">
                <a:solidFill>
                  <a:srgbClr val="171717"/>
                </a:solidFill>
                <a:latin typeface="Calibri Light" panose="020F0302020204030204" pitchFamily="34" charset="0"/>
                <a:ea typeface="Libre Franklin"/>
                <a:cs typeface="Calibri Light" panose="020F0302020204030204" pitchFamily="34" charset="0"/>
                <a:sym typeface="Libre Franklin"/>
              </a:rPr>
              <a:t>By providing stand alone funding for sustainable infrastructure projects to municipal communities in Western Canada ranging from $5M+ per approved project </a:t>
            </a:r>
            <a:r>
              <a:rPr lang="en-US" sz="2000" dirty="0">
                <a:solidFill>
                  <a:srgbClr val="171717"/>
                </a:solidFill>
                <a:latin typeface="Calibri Light" panose="020F0302020204030204" pitchFamily="34" charset="0"/>
                <a:ea typeface="Libre Franklin"/>
                <a:cs typeface="Calibri Light" panose="020F0302020204030204" pitchFamily="34" charset="0"/>
                <a:sym typeface="Libre Frankli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on a 75% loan to value. </a:t>
            </a:r>
            <a:endParaRPr dirty="0">
              <a:latin typeface="Calibri Light" panose="020F0302020204030204" pitchFamily="34" charset="0"/>
              <a:cs typeface="Calibri Light" panose="020F0302020204030204" pitchFamily="34" charset="0"/>
            </a:endParaRPr>
          </a:p>
          <a:p>
            <a:pPr marL="285750" marR="0" lvl="0" indent="-285750" algn="just" rtl="0">
              <a:lnSpc>
                <a:spcPct val="110000"/>
              </a:lnSpc>
              <a:spcBef>
                <a:spcPts val="1000"/>
              </a:spcBef>
              <a:spcAft>
                <a:spcPts val="0"/>
              </a:spcAft>
              <a:buClr>
                <a:srgbClr val="3C87C8"/>
              </a:buClr>
              <a:buSzPts val="2000"/>
              <a:buFont typeface="Arial"/>
              <a:buChar char="•"/>
            </a:pPr>
            <a:r>
              <a:rPr lang="en-US" sz="2000" dirty="0">
                <a:solidFill>
                  <a:srgbClr val="171717"/>
                </a:solidFill>
                <a:latin typeface="Calibri Light" panose="020F0302020204030204" pitchFamily="34" charset="0"/>
                <a:ea typeface="Libre Franklin"/>
                <a:cs typeface="Calibri Light" panose="020F0302020204030204" pitchFamily="34" charset="0"/>
                <a:sym typeface="Libre Franklin"/>
              </a:rPr>
              <a:t>By delivering third party ESG verification through our strategic partner ESSAFIN LOGIC, HWIF is committed to international </a:t>
            </a:r>
            <a:r>
              <a:rPr lang="en-US" sz="2000" dirty="0">
                <a:solidFill>
                  <a:schemeClr val="dk1"/>
                </a:solidFill>
                <a:latin typeface="Calibri Light" panose="020F0302020204030204" pitchFamily="34" charset="0"/>
                <a:ea typeface="Libre Franklin"/>
                <a:cs typeface="Calibri Light" panose="020F0302020204030204" pitchFamily="34" charset="0"/>
                <a:sym typeface="Libre Franklin"/>
              </a:rPr>
              <a:t>environmental, social and corporate governance  standards.</a:t>
            </a:r>
            <a:endParaRPr sz="2000" dirty="0">
              <a:solidFill>
                <a:schemeClr val="dk1"/>
              </a:solidFill>
              <a:latin typeface="Calibri Light" panose="020F0302020204030204" pitchFamily="34" charset="0"/>
              <a:ea typeface="Libre Franklin"/>
              <a:cs typeface="Calibri Light" panose="020F0302020204030204" pitchFamily="34" charset="0"/>
              <a:sym typeface="Libre Frankli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0"/>
          <p:cNvSpPr txBox="1">
            <a:spLocks noGrp="1"/>
          </p:cNvSpPr>
          <p:nvPr>
            <p:ph type="title"/>
          </p:nvPr>
        </p:nvSpPr>
        <p:spPr>
          <a:xfrm>
            <a:off x="581193" y="729658"/>
            <a:ext cx="11029616" cy="988332"/>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3C87C8"/>
              </a:buClr>
              <a:buSzPts val="3600"/>
              <a:buFont typeface="Franklin Gothic"/>
              <a:buNone/>
            </a:pPr>
            <a:r>
              <a:rPr lang="en-US" sz="3600" dirty="0">
                <a:latin typeface="Calibri" panose="020F0502020204030204" pitchFamily="34" charset="0"/>
                <a:cs typeface="Calibri" panose="020F0502020204030204" pitchFamily="34" charset="0"/>
              </a:rPr>
              <a:t>OUR LENDING STRATEGY</a:t>
            </a:r>
            <a:endParaRPr dirty="0">
              <a:latin typeface="Calibri" panose="020F0502020204030204" pitchFamily="34" charset="0"/>
              <a:cs typeface="Calibri" panose="020F0502020204030204" pitchFamily="34" charset="0"/>
            </a:endParaRPr>
          </a:p>
        </p:txBody>
      </p:sp>
      <p:sp>
        <p:nvSpPr>
          <p:cNvPr id="243" name="Google Shape;243;p10"/>
          <p:cNvSpPr/>
          <p:nvPr/>
        </p:nvSpPr>
        <p:spPr>
          <a:xfrm>
            <a:off x="417959" y="2019300"/>
            <a:ext cx="3703320" cy="1850951"/>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600" dirty="0">
                <a:solidFill>
                  <a:srgbClr val="FEFFFF"/>
                </a:solidFill>
                <a:latin typeface="Calibri Light" panose="020F0302020204030204" pitchFamily="34" charset="0"/>
                <a:ea typeface="Calibri"/>
                <a:cs typeface="Calibri Light" panose="020F0302020204030204" pitchFamily="34" charset="0"/>
                <a:sym typeface="Calibri"/>
              </a:rPr>
              <a:t>HWIF lends  against the strength of the Borrower’s assets, and requires regulatory approval for the Borrowers, or HWIF will not lend.  </a:t>
            </a:r>
            <a:endParaRPr sz="1600" dirty="0">
              <a:solidFill>
                <a:srgbClr val="FEFFFF"/>
              </a:solidFill>
              <a:latin typeface="Calibri Light" panose="020F0302020204030204" pitchFamily="34" charset="0"/>
              <a:ea typeface="Calibri"/>
              <a:cs typeface="Calibri Light" panose="020F0302020204030204" pitchFamily="34" charset="0"/>
              <a:sym typeface="Calibri"/>
            </a:endParaRPr>
          </a:p>
        </p:txBody>
      </p:sp>
      <p:sp>
        <p:nvSpPr>
          <p:cNvPr id="244" name="Google Shape;244;p10"/>
          <p:cNvSpPr/>
          <p:nvPr/>
        </p:nvSpPr>
        <p:spPr>
          <a:xfrm>
            <a:off x="4244350" y="3870250"/>
            <a:ext cx="3703200" cy="1397100"/>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600" dirty="0">
                <a:solidFill>
                  <a:srgbClr val="FEFFFF"/>
                </a:solidFill>
                <a:latin typeface="Calibri"/>
                <a:ea typeface="Calibri"/>
                <a:cs typeface="Calibri"/>
                <a:sym typeface="Calibri"/>
              </a:rPr>
              <a:t>HWIF  lends </a:t>
            </a:r>
            <a:r>
              <a:rPr lang="en-US" sz="1600" dirty="0">
                <a:solidFill>
                  <a:srgbClr val="FEFFFF"/>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monies</a:t>
            </a:r>
            <a:r>
              <a:rPr lang="en-US" sz="1600" dirty="0">
                <a:solidFill>
                  <a:srgbClr val="FEFFFF"/>
                </a:solidFill>
                <a:latin typeface="Calibri"/>
                <a:ea typeface="Calibri"/>
                <a:cs typeface="Calibri"/>
                <a:sym typeface="Calibri"/>
              </a:rPr>
              <a:t> by way of  debt instruments, which are secured against a diversified portfolio of Western Canadian infrastructure projects. </a:t>
            </a:r>
            <a:endParaRPr dirty="0"/>
          </a:p>
        </p:txBody>
      </p:sp>
      <p:sp>
        <p:nvSpPr>
          <p:cNvPr id="245" name="Google Shape;245;p10"/>
          <p:cNvSpPr/>
          <p:nvPr/>
        </p:nvSpPr>
        <p:spPr>
          <a:xfrm>
            <a:off x="8070725" y="2019300"/>
            <a:ext cx="3703200" cy="1851000"/>
          </a:xfrm>
          <a:prstGeom prst="rect">
            <a:avLst/>
          </a:prstGeom>
          <a:solidFill>
            <a:srgbClr val="17171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600" dirty="0">
                <a:solidFill>
                  <a:srgbClr val="FEFFFF"/>
                </a:solidFill>
                <a:latin typeface="Calibri"/>
                <a:ea typeface="Calibri"/>
                <a:cs typeface="Calibri"/>
                <a:sym typeface="Calibri"/>
              </a:rPr>
              <a:t>HWIF will co-lend with partners either through its Municipal Fund, Alt Energy Fund or Indigenous Fund  in order to provide complimentary funding to existing federal </a:t>
            </a:r>
            <a:r>
              <a:rPr lang="en-US" sz="1600">
                <a:solidFill>
                  <a:srgbClr val="FEFFFF"/>
                </a:solidFill>
                <a:latin typeface="Calibri"/>
                <a:ea typeface="Calibri"/>
                <a:cs typeface="Calibri"/>
                <a:sym typeface="Calibri"/>
              </a:rPr>
              <a:t>and provincial grants or loans </a:t>
            </a:r>
            <a:r>
              <a:rPr lang="en-US" sz="1600" dirty="0">
                <a:solidFill>
                  <a:srgbClr val="FEFFFF"/>
                </a:solidFill>
                <a:latin typeface="Calibri"/>
                <a:ea typeface="Calibri"/>
                <a:cs typeface="Calibri"/>
                <a:sym typeface="Calibri"/>
              </a:rPr>
              <a:t>thereby filling in the funding gaps.</a:t>
            </a:r>
            <a:endParaRPr dirty="0"/>
          </a:p>
        </p:txBody>
      </p:sp>
      <p:pic>
        <p:nvPicPr>
          <p:cNvPr id="246" name="Google Shape;246;p10"/>
          <p:cNvPicPr preferRelativeResize="0"/>
          <p:nvPr/>
        </p:nvPicPr>
        <p:blipFill rotWithShape="1">
          <a:blip r:embed="rId3">
            <a:alphaModFix/>
          </a:blip>
          <a:srcRect/>
          <a:stretch/>
        </p:blipFill>
        <p:spPr>
          <a:xfrm>
            <a:off x="417959" y="3870251"/>
            <a:ext cx="3703320" cy="1397074"/>
          </a:xfrm>
          <a:prstGeom prst="rect">
            <a:avLst/>
          </a:prstGeom>
          <a:noFill/>
          <a:ln>
            <a:noFill/>
          </a:ln>
        </p:spPr>
      </p:pic>
      <p:pic>
        <p:nvPicPr>
          <p:cNvPr id="247" name="Google Shape;247;p10"/>
          <p:cNvPicPr preferRelativeResize="0"/>
          <p:nvPr/>
        </p:nvPicPr>
        <p:blipFill rotWithShape="1">
          <a:blip r:embed="rId4">
            <a:alphaModFix/>
          </a:blip>
          <a:srcRect/>
          <a:stretch/>
        </p:blipFill>
        <p:spPr>
          <a:xfrm>
            <a:off x="8070725" y="3870225"/>
            <a:ext cx="3703325" cy="1397100"/>
          </a:xfrm>
          <a:prstGeom prst="rect">
            <a:avLst/>
          </a:prstGeom>
          <a:noFill/>
          <a:ln>
            <a:noFill/>
          </a:ln>
        </p:spPr>
      </p:pic>
      <p:pic>
        <p:nvPicPr>
          <p:cNvPr id="248" name="Google Shape;248;p10"/>
          <p:cNvPicPr preferRelativeResize="0"/>
          <p:nvPr/>
        </p:nvPicPr>
        <p:blipFill rotWithShape="1">
          <a:blip r:embed="rId5">
            <a:alphaModFix/>
          </a:blip>
          <a:srcRect/>
          <a:stretch/>
        </p:blipFill>
        <p:spPr>
          <a:xfrm>
            <a:off x="4244350" y="2019300"/>
            <a:ext cx="3703300" cy="1850950"/>
          </a:xfrm>
          <a:prstGeom prst="rect">
            <a:avLst/>
          </a:prstGeom>
          <a:noFill/>
          <a:ln>
            <a:noFill/>
          </a:ln>
        </p:spPr>
      </p:pic>
      <p:sp>
        <p:nvSpPr>
          <p:cNvPr id="249" name="Google Shape;249;p10"/>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pic>
        <p:nvPicPr>
          <p:cNvPr id="250" name="Google Shape;250;p10"/>
          <p:cNvPicPr preferRelativeResize="0"/>
          <p:nvPr/>
        </p:nvPicPr>
        <p:blipFill rotWithShape="1">
          <a:blip r:embed="rId6">
            <a:alphaModFix/>
          </a:blip>
          <a:srcRect/>
          <a:stretch/>
        </p:blipFill>
        <p:spPr>
          <a:xfrm>
            <a:off x="11286225" y="116378"/>
            <a:ext cx="455006" cy="31353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500"/>
                                        <p:tgtEl>
                                          <p:spTgt spid="2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6"/>
                                        </p:tgtEl>
                                        <p:attrNameLst>
                                          <p:attrName>style.visibility</p:attrName>
                                        </p:attrNameLst>
                                      </p:cBhvr>
                                      <p:to>
                                        <p:strVal val="visible"/>
                                      </p:to>
                                    </p:set>
                                    <p:animEffect transition="in" filter="fade">
                                      <p:cBhvr>
                                        <p:cTn id="12" dur="500"/>
                                        <p:tgtEl>
                                          <p:spTgt spid="2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8"/>
                                        </p:tgtEl>
                                        <p:attrNameLst>
                                          <p:attrName>style.visibility</p:attrName>
                                        </p:attrNameLst>
                                      </p:cBhvr>
                                      <p:to>
                                        <p:strVal val="visible"/>
                                      </p:to>
                                    </p:set>
                                    <p:animEffect transition="in" filter="fade">
                                      <p:cBhvr>
                                        <p:cTn id="17" dur="500"/>
                                        <p:tgtEl>
                                          <p:spTgt spid="24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4"/>
                                        </p:tgtEl>
                                        <p:attrNameLst>
                                          <p:attrName>style.visibility</p:attrName>
                                        </p:attrNameLst>
                                      </p:cBhvr>
                                      <p:to>
                                        <p:strVal val="visible"/>
                                      </p:to>
                                    </p:set>
                                    <p:animEffect transition="in" filter="fade">
                                      <p:cBhvr>
                                        <p:cTn id="22" dur="500"/>
                                        <p:tgtEl>
                                          <p:spTgt spid="24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5"/>
                                        </p:tgtEl>
                                        <p:attrNameLst>
                                          <p:attrName>style.visibility</p:attrName>
                                        </p:attrNameLst>
                                      </p:cBhvr>
                                      <p:to>
                                        <p:strVal val="visible"/>
                                      </p:to>
                                    </p:set>
                                    <p:animEffect transition="in" filter="fade">
                                      <p:cBhvr>
                                        <p:cTn id="27" dur="500"/>
                                        <p:tgtEl>
                                          <p:spTgt spid="24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7"/>
                                        </p:tgtEl>
                                        <p:attrNameLst>
                                          <p:attrName>style.visibility</p:attrName>
                                        </p:attrNameLst>
                                      </p:cBhvr>
                                      <p:to>
                                        <p:strVal val="visible"/>
                                      </p:to>
                                    </p:set>
                                    <p:animEffect transition="in" filter="fade">
                                      <p:cBhvr>
                                        <p:cTn id="32" dur="500"/>
                                        <p:tgtEl>
                                          <p:spTgt spid="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1"/>
          <p:cNvSpPr txBox="1">
            <a:spLocks noGrp="1"/>
          </p:cNvSpPr>
          <p:nvPr>
            <p:ph type="title"/>
          </p:nvPr>
        </p:nvSpPr>
        <p:spPr>
          <a:xfrm>
            <a:off x="581192" y="255151"/>
            <a:ext cx="11029616" cy="988332"/>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3C87C8"/>
              </a:buClr>
              <a:buSzPts val="2800"/>
              <a:buFont typeface="Franklin Gothic"/>
              <a:buNone/>
            </a:pPr>
            <a:r>
              <a:rPr lang="en-US" dirty="0">
                <a:latin typeface="Calibri" panose="020F0502020204030204" pitchFamily="34" charset="0"/>
                <a:cs typeface="Calibri" panose="020F0502020204030204" pitchFamily="34" charset="0"/>
              </a:rPr>
              <a:t>OUR LENDING PROCESS</a:t>
            </a:r>
            <a:endParaRPr dirty="0">
              <a:latin typeface="Calibri" panose="020F0502020204030204" pitchFamily="34" charset="0"/>
              <a:cs typeface="Calibri" panose="020F0502020204030204" pitchFamily="34" charset="0"/>
            </a:endParaRPr>
          </a:p>
        </p:txBody>
      </p:sp>
      <p:sp>
        <p:nvSpPr>
          <p:cNvPr id="256" name="Google Shape;256;p11"/>
          <p:cNvSpPr txBox="1"/>
          <p:nvPr/>
        </p:nvSpPr>
        <p:spPr>
          <a:xfrm>
            <a:off x="581192" y="1145984"/>
            <a:ext cx="10993546" cy="468233"/>
          </a:xfrm>
          <a:prstGeom prst="rect">
            <a:avLst/>
          </a:prstGeom>
          <a:noFill/>
          <a:ln>
            <a:noFill/>
          </a:ln>
        </p:spPr>
        <p:txBody>
          <a:bodyPr spcFirstLastPara="1" wrap="square" lIns="91425" tIns="45700" rIns="91425" bIns="45700" anchor="ctr" anchorCtr="0">
            <a:noAutofit/>
          </a:bodyPr>
          <a:lstStyle/>
          <a:p>
            <a:pPr marL="0" marR="0" lvl="0" indent="0" algn="l" rtl="0">
              <a:lnSpc>
                <a:spcPct val="110000"/>
              </a:lnSpc>
              <a:spcBef>
                <a:spcPts val="0"/>
              </a:spcBef>
              <a:spcAft>
                <a:spcPts val="0"/>
              </a:spcAft>
              <a:buClr>
                <a:schemeClr val="accent1"/>
              </a:buClr>
              <a:buSzPts val="1840"/>
              <a:buFont typeface="Noto Sans Symbols"/>
              <a:buNone/>
            </a:pPr>
            <a:r>
              <a:rPr lang="en-US" sz="2000" b="0" dirty="0">
                <a:solidFill>
                  <a:srgbClr val="171717"/>
                </a:solidFill>
                <a:latin typeface="Calibri" panose="020F0502020204030204" pitchFamily="34" charset="0"/>
                <a:ea typeface="Libre Franklin"/>
                <a:cs typeface="Calibri" panose="020F0502020204030204" pitchFamily="34" charset="0"/>
                <a:sym typeface="Libre Franklin"/>
              </a:rPr>
              <a:t>Structured, efficient, oriented, and result driven.</a:t>
            </a:r>
            <a:endParaRPr dirty="0">
              <a:latin typeface="Calibri" panose="020F0502020204030204" pitchFamily="34" charset="0"/>
              <a:cs typeface="Calibri" panose="020F0502020204030204" pitchFamily="34" charset="0"/>
            </a:endParaRPr>
          </a:p>
        </p:txBody>
      </p:sp>
      <p:grpSp>
        <p:nvGrpSpPr>
          <p:cNvPr id="257" name="Google Shape;257;p11"/>
          <p:cNvGrpSpPr/>
          <p:nvPr/>
        </p:nvGrpSpPr>
        <p:grpSpPr>
          <a:xfrm>
            <a:off x="3259058" y="1614217"/>
            <a:ext cx="5637814" cy="5049865"/>
            <a:chOff x="1781889" y="1749"/>
            <a:chExt cx="5492829" cy="4950618"/>
          </a:xfrm>
          <a:solidFill>
            <a:schemeClr val="tx1"/>
          </a:solidFill>
        </p:grpSpPr>
        <p:sp>
          <p:nvSpPr>
            <p:cNvPr id="258" name="Google Shape;258;p11"/>
            <p:cNvSpPr/>
            <p:nvPr/>
          </p:nvSpPr>
          <p:spPr>
            <a:xfrm rot="5400000">
              <a:off x="1376298" y="1125012"/>
              <a:ext cx="1761117" cy="212169"/>
            </a:xfrm>
            <a:prstGeom prst="rect">
              <a:avLst/>
            </a:prstGeom>
            <a:solidFill>
              <a:schemeClr val="tx1">
                <a:lumMod val="50000"/>
                <a:lumOff val="50000"/>
              </a:schemeClr>
            </a:solidFill>
            <a:ln w="9525" cap="flat" cmpd="sng">
              <a:solidFill>
                <a:srgbClr val="7F7F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1"/>
            <p:cNvSpPr/>
            <p:nvPr/>
          </p:nvSpPr>
          <p:spPr>
            <a:xfrm>
              <a:off x="1781889" y="1749"/>
              <a:ext cx="2357437" cy="1414462"/>
            </a:xfrm>
            <a:prstGeom prst="roundRect">
              <a:avLst>
                <a:gd name="adj" fmla="val 10000"/>
              </a:avLst>
            </a:prstGeom>
            <a:grpFill/>
            <a:ln w="38100" cap="rnd" cmpd="sng">
              <a:solidFill>
                <a:srgbClr val="3C87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1"/>
            <p:cNvSpPr txBox="1"/>
            <p:nvPr/>
          </p:nvSpPr>
          <p:spPr>
            <a:xfrm>
              <a:off x="1823317" y="43177"/>
              <a:ext cx="2274581" cy="1331606"/>
            </a:xfrm>
            <a:prstGeom prst="rect">
              <a:avLst/>
            </a:prstGeom>
            <a:grp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None/>
              </a:pPr>
              <a:r>
                <a:rPr lang="en-US" sz="1200" dirty="0">
                  <a:solidFill>
                    <a:schemeClr val="lt1"/>
                  </a:solidFill>
                  <a:latin typeface="Calibri Light" panose="020F0302020204030204" pitchFamily="34" charset="0"/>
                  <a:ea typeface="Libre Franklin"/>
                  <a:cs typeface="Calibri Light" panose="020F0302020204030204" pitchFamily="34" charset="0"/>
                  <a:sym typeface="Libre Franklin"/>
                </a:rPr>
                <a:t>Borrower applies to the Fund for loan. Once a preliminary application fee is taken, loan information will be processed.</a:t>
              </a:r>
              <a:r>
                <a:rPr lang="en-US" sz="1100" dirty="0">
                  <a:solidFill>
                    <a:schemeClr val="lt1"/>
                  </a:solidFill>
                  <a:latin typeface="Calibri Light" panose="020F0302020204030204" pitchFamily="34" charset="0"/>
                  <a:ea typeface="Libre Franklin"/>
                  <a:cs typeface="Calibri Light" panose="020F0302020204030204" pitchFamily="34" charset="0"/>
                  <a:sym typeface="Libre Franklin"/>
                </a:rPr>
                <a:t> </a:t>
              </a:r>
              <a:endParaRPr dirty="0">
                <a:latin typeface="Calibri Light" panose="020F0302020204030204" pitchFamily="34" charset="0"/>
                <a:cs typeface="Calibri Light" panose="020F0302020204030204" pitchFamily="34" charset="0"/>
              </a:endParaRPr>
            </a:p>
          </p:txBody>
        </p:sp>
        <p:sp>
          <p:nvSpPr>
            <p:cNvPr id="261" name="Google Shape;261;p11"/>
            <p:cNvSpPr/>
            <p:nvPr/>
          </p:nvSpPr>
          <p:spPr>
            <a:xfrm rot="5400000">
              <a:off x="1376298" y="2893090"/>
              <a:ext cx="1761117" cy="212169"/>
            </a:xfrm>
            <a:prstGeom prst="rect">
              <a:avLst/>
            </a:prstGeom>
            <a:solidFill>
              <a:schemeClr val="tx1">
                <a:lumMod val="50000"/>
                <a:lumOff val="50000"/>
              </a:schemeClr>
            </a:solidFill>
            <a:ln w="9525" cap="flat" cmpd="sng">
              <a:solidFill>
                <a:srgbClr val="7F7F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p:nvPr/>
          </p:nvSpPr>
          <p:spPr>
            <a:xfrm>
              <a:off x="1781889" y="1769827"/>
              <a:ext cx="2357437" cy="1414462"/>
            </a:xfrm>
            <a:prstGeom prst="roundRect">
              <a:avLst>
                <a:gd name="adj" fmla="val 10000"/>
              </a:avLst>
            </a:prstGeom>
            <a:grpFill/>
            <a:ln w="38100" cap="rnd" cmpd="sng">
              <a:solidFill>
                <a:srgbClr val="3C87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1"/>
            <p:cNvSpPr txBox="1"/>
            <p:nvPr/>
          </p:nvSpPr>
          <p:spPr>
            <a:xfrm>
              <a:off x="1823317" y="1811255"/>
              <a:ext cx="2274581" cy="1331606"/>
            </a:xfrm>
            <a:prstGeom prst="rect">
              <a:avLst/>
            </a:prstGeom>
            <a:grp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None/>
              </a:pPr>
              <a:r>
                <a:rPr lang="en-US" sz="1200" dirty="0">
                  <a:solidFill>
                    <a:schemeClr val="lt1"/>
                  </a:solidFill>
                  <a:latin typeface="Calibri Light" panose="020F0302020204030204" pitchFamily="34" charset="0"/>
                  <a:ea typeface="Libre Franklin"/>
                  <a:cs typeface="Calibri Light" panose="020F0302020204030204" pitchFamily="34" charset="0"/>
                  <a:sym typeface="Libre Franklin"/>
                </a:rPr>
                <a:t>HWIF determines whether Application meets its ESG criteria. If yes, it  proceeds with the Application.</a:t>
              </a:r>
              <a:endParaRPr sz="1200" dirty="0">
                <a:latin typeface="Calibri Light" panose="020F0302020204030204" pitchFamily="34" charset="0"/>
                <a:cs typeface="Calibri Light" panose="020F0302020204030204" pitchFamily="34" charset="0"/>
              </a:endParaRPr>
            </a:p>
          </p:txBody>
        </p:sp>
        <p:sp>
          <p:nvSpPr>
            <p:cNvPr id="264" name="Google Shape;264;p11"/>
            <p:cNvSpPr/>
            <p:nvPr/>
          </p:nvSpPr>
          <p:spPr>
            <a:xfrm>
              <a:off x="2260337" y="3777129"/>
              <a:ext cx="3128430" cy="212169"/>
            </a:xfrm>
            <a:prstGeom prst="rect">
              <a:avLst/>
            </a:prstGeom>
            <a:solidFill>
              <a:schemeClr val="tx1">
                <a:lumMod val="50000"/>
                <a:lumOff val="50000"/>
              </a:schemeClr>
            </a:solidFill>
            <a:ln w="9525" cap="flat" cmpd="sng">
              <a:solidFill>
                <a:srgbClr val="7F7F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1"/>
            <p:cNvSpPr/>
            <p:nvPr/>
          </p:nvSpPr>
          <p:spPr>
            <a:xfrm>
              <a:off x="1781889" y="3537905"/>
              <a:ext cx="2357437" cy="1414462"/>
            </a:xfrm>
            <a:prstGeom prst="roundRect">
              <a:avLst>
                <a:gd name="adj" fmla="val 10000"/>
              </a:avLst>
            </a:prstGeom>
            <a:grpFill/>
            <a:ln w="38100" cap="rnd" cmpd="sng">
              <a:solidFill>
                <a:srgbClr val="3C87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txBox="1"/>
            <p:nvPr/>
          </p:nvSpPr>
          <p:spPr>
            <a:xfrm>
              <a:off x="1823317" y="3579333"/>
              <a:ext cx="2274581" cy="1331606"/>
            </a:xfrm>
            <a:prstGeom prst="rect">
              <a:avLst/>
            </a:prstGeom>
            <a:grp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None/>
              </a:pPr>
              <a:r>
                <a:rPr lang="en-US" sz="1200" dirty="0">
                  <a:solidFill>
                    <a:schemeClr val="lt1"/>
                  </a:solidFill>
                  <a:latin typeface="Calibri Light" panose="020F0302020204030204" pitchFamily="34" charset="0"/>
                  <a:ea typeface="Libre Franklin"/>
                  <a:cs typeface="Calibri Light" panose="020F0302020204030204" pitchFamily="34" charset="0"/>
                  <a:sym typeface="Libre Franklin"/>
                </a:rPr>
                <a:t>HWIF reviews application.</a:t>
              </a:r>
            </a:p>
            <a:p>
              <a:pPr marL="0" marR="0" lvl="0" indent="0" algn="ctr" rtl="0">
                <a:lnSpc>
                  <a:spcPct val="90000"/>
                </a:lnSpc>
                <a:spcBef>
                  <a:spcPts val="0"/>
                </a:spcBef>
                <a:spcAft>
                  <a:spcPts val="0"/>
                </a:spcAft>
                <a:buNone/>
              </a:pPr>
              <a:r>
                <a:rPr lang="en-US" sz="1200" dirty="0">
                  <a:solidFill>
                    <a:schemeClr val="lt1"/>
                  </a:solidFill>
                  <a:latin typeface="Calibri Light" panose="020F0302020204030204" pitchFamily="34" charset="0"/>
                  <a:ea typeface="Libre Franklin"/>
                  <a:cs typeface="Calibri Light" panose="020F0302020204030204" pitchFamily="34" charset="0"/>
                  <a:sym typeface="Libre Franklin"/>
                </a:rPr>
                <a:t>HWIF issues term sheets for review by the Borrowers.  If necessary the  municipality obtains  regulatory approvals and Borrower pays preliminary finance fee.</a:t>
              </a:r>
              <a:endParaRPr sz="1200" dirty="0">
                <a:solidFill>
                  <a:schemeClr val="lt1"/>
                </a:solidFill>
                <a:latin typeface="Calibri Light" panose="020F0302020204030204" pitchFamily="34" charset="0"/>
                <a:ea typeface="Libre Franklin"/>
                <a:cs typeface="Calibri Light" panose="020F0302020204030204" pitchFamily="34" charset="0"/>
                <a:sym typeface="Libre Franklin"/>
              </a:endParaRPr>
            </a:p>
          </p:txBody>
        </p:sp>
        <p:sp>
          <p:nvSpPr>
            <p:cNvPr id="267" name="Google Shape;267;p11"/>
            <p:cNvSpPr/>
            <p:nvPr/>
          </p:nvSpPr>
          <p:spPr>
            <a:xfrm rot="-5400000">
              <a:off x="4511690" y="2893090"/>
              <a:ext cx="1761117" cy="212169"/>
            </a:xfrm>
            <a:prstGeom prst="rect">
              <a:avLst/>
            </a:prstGeom>
            <a:solidFill>
              <a:schemeClr val="tx1">
                <a:lumMod val="50000"/>
                <a:lumOff val="50000"/>
              </a:schemeClr>
            </a:solidFill>
            <a:ln w="9525" cap="flat" cmpd="sng">
              <a:solidFill>
                <a:srgbClr val="7F7F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1"/>
            <p:cNvSpPr/>
            <p:nvPr/>
          </p:nvSpPr>
          <p:spPr>
            <a:xfrm>
              <a:off x="4917281" y="3537905"/>
              <a:ext cx="2357437" cy="1414462"/>
            </a:xfrm>
            <a:prstGeom prst="roundRect">
              <a:avLst>
                <a:gd name="adj" fmla="val 10000"/>
              </a:avLst>
            </a:prstGeom>
            <a:grpFill/>
            <a:ln w="38100" cap="rnd" cmpd="sng">
              <a:solidFill>
                <a:srgbClr val="3C87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1"/>
            <p:cNvSpPr txBox="1"/>
            <p:nvPr/>
          </p:nvSpPr>
          <p:spPr>
            <a:xfrm>
              <a:off x="4958709" y="3579333"/>
              <a:ext cx="2274581" cy="1331606"/>
            </a:xfrm>
            <a:prstGeom prst="rect">
              <a:avLst/>
            </a:prstGeom>
            <a:grpFill/>
            <a:ln>
              <a:noFill/>
            </a:ln>
          </p:spPr>
          <p:txBody>
            <a:bodyPr spcFirstLastPara="1" wrap="square" lIns="41900" tIns="41900" rIns="41900" bIns="41900" anchor="ctr" anchorCtr="0">
              <a:noAutofit/>
            </a:bodyPr>
            <a:lstStyle/>
            <a:p>
              <a:pPr lvl="0" algn="ctr">
                <a:lnSpc>
                  <a:spcPct val="90000"/>
                </a:lnSpc>
              </a:pPr>
              <a:r>
                <a:rPr lang="en-US" sz="1200" dirty="0">
                  <a:solidFill>
                    <a:schemeClr val="lt1"/>
                  </a:solidFill>
                  <a:latin typeface="Calibri Light" panose="020F0302020204030204" pitchFamily="34" charset="0"/>
                  <a:cs typeface="Calibri Light" panose="020F0302020204030204" pitchFamily="34" charset="0"/>
                  <a:sym typeface="Libre Franklin"/>
                </a:rPr>
                <a:t>HWIF risk committee reviews application, and if acceptable, forwards the term sheet with its recommendations to the credit committee for final approval.</a:t>
              </a:r>
              <a:endParaRPr sz="1200" dirty="0">
                <a:solidFill>
                  <a:schemeClr val="lt1"/>
                </a:solidFill>
                <a:latin typeface="Calibri Light" panose="020F0302020204030204" pitchFamily="34" charset="0"/>
                <a:ea typeface="Libre Franklin"/>
                <a:cs typeface="Calibri Light" panose="020F0302020204030204" pitchFamily="34" charset="0"/>
                <a:sym typeface="Libre Franklin"/>
              </a:endParaRPr>
            </a:p>
          </p:txBody>
        </p:sp>
        <p:sp>
          <p:nvSpPr>
            <p:cNvPr id="270" name="Google Shape;270;p11"/>
            <p:cNvSpPr/>
            <p:nvPr/>
          </p:nvSpPr>
          <p:spPr>
            <a:xfrm rot="-5400000">
              <a:off x="4511690" y="1125012"/>
              <a:ext cx="1761117" cy="212169"/>
            </a:xfrm>
            <a:prstGeom prst="rect">
              <a:avLst/>
            </a:prstGeom>
            <a:solidFill>
              <a:schemeClr val="accent2">
                <a:lumMod val="40000"/>
                <a:lumOff val="60000"/>
              </a:schemeClr>
            </a:solidFill>
            <a:ln w="9525" cap="flat" cmpd="sng">
              <a:solidFill>
                <a:srgbClr val="7F7F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1"/>
            <p:cNvSpPr/>
            <p:nvPr/>
          </p:nvSpPr>
          <p:spPr>
            <a:xfrm>
              <a:off x="4917281" y="1769827"/>
              <a:ext cx="2357437" cy="1414462"/>
            </a:xfrm>
            <a:prstGeom prst="roundRect">
              <a:avLst>
                <a:gd name="adj" fmla="val 10000"/>
              </a:avLst>
            </a:prstGeom>
            <a:grpFill/>
            <a:ln w="38100" cap="rnd" cmpd="sng">
              <a:solidFill>
                <a:srgbClr val="3C87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1"/>
            <p:cNvSpPr txBox="1"/>
            <p:nvPr/>
          </p:nvSpPr>
          <p:spPr>
            <a:xfrm>
              <a:off x="4958709" y="1811255"/>
              <a:ext cx="2274581" cy="1331606"/>
            </a:xfrm>
            <a:prstGeom prst="rect">
              <a:avLst/>
            </a:prstGeom>
            <a:grpFill/>
            <a:ln>
              <a:noFill/>
            </a:ln>
          </p:spPr>
          <p:txBody>
            <a:bodyPr spcFirstLastPara="1" wrap="square" lIns="41900" tIns="41900" rIns="41900" bIns="41900" anchor="ctr" anchorCtr="0">
              <a:noAutofit/>
            </a:bodyPr>
            <a:lstStyle/>
            <a:p>
              <a:pPr lvl="0" algn="ctr">
                <a:lnSpc>
                  <a:spcPct val="90000"/>
                </a:lnSpc>
              </a:pPr>
              <a:r>
                <a:rPr lang="en-US" sz="1200" dirty="0">
                  <a:solidFill>
                    <a:schemeClr val="lt1"/>
                  </a:solidFill>
                  <a:latin typeface="Calibri Light" panose="020F0302020204030204" pitchFamily="34" charset="0"/>
                  <a:ea typeface="Libre Franklin"/>
                  <a:cs typeface="Calibri Light" panose="020F0302020204030204" pitchFamily="34" charset="0"/>
                  <a:sym typeface="Libre Franklin"/>
                </a:rPr>
                <a:t>Credit Committee determines whether loan will be made based on three criteria: 1) ESG assessment 2) Ability to repay 3) Security. Upon committee approval, letter of commitment issued to Borrowers.</a:t>
              </a:r>
              <a:endParaRPr sz="1200" dirty="0">
                <a:latin typeface="Calibri Light" panose="020F0302020204030204" pitchFamily="34" charset="0"/>
                <a:cs typeface="Calibri Light" panose="020F0302020204030204" pitchFamily="34" charset="0"/>
              </a:endParaRPr>
            </a:p>
          </p:txBody>
        </p:sp>
        <p:sp>
          <p:nvSpPr>
            <p:cNvPr id="274" name="Google Shape;274;p11"/>
            <p:cNvSpPr/>
            <p:nvPr/>
          </p:nvSpPr>
          <p:spPr>
            <a:xfrm>
              <a:off x="4917281" y="1749"/>
              <a:ext cx="2357437" cy="1414462"/>
            </a:xfrm>
            <a:prstGeom prst="roundRect">
              <a:avLst>
                <a:gd name="adj" fmla="val 10000"/>
              </a:avLst>
            </a:prstGeom>
            <a:grpFill/>
            <a:ln w="38100" cap="rnd" cmpd="sng">
              <a:solidFill>
                <a:srgbClr val="3C87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1"/>
            <p:cNvSpPr txBox="1"/>
            <p:nvPr/>
          </p:nvSpPr>
          <p:spPr>
            <a:xfrm>
              <a:off x="4958709" y="43177"/>
              <a:ext cx="2274581" cy="1331606"/>
            </a:xfrm>
            <a:prstGeom prst="rect">
              <a:avLst/>
            </a:prstGeom>
            <a:grpFill/>
            <a:ln>
              <a:noFill/>
            </a:ln>
          </p:spPr>
          <p:txBody>
            <a:bodyPr spcFirstLastPara="1" wrap="square" lIns="41900" tIns="41900" rIns="41900" bIns="41900" anchor="ctr" anchorCtr="0">
              <a:noAutofit/>
            </a:bodyPr>
            <a:lstStyle/>
            <a:p>
              <a:pPr lvl="0" algn="ctr">
                <a:lnSpc>
                  <a:spcPct val="90000"/>
                </a:lnSpc>
              </a:pPr>
              <a:r>
                <a:rPr lang="en-US" sz="1200" dirty="0">
                  <a:solidFill>
                    <a:schemeClr val="lt1"/>
                  </a:solidFill>
                  <a:latin typeface="Calibri Light" panose="020F0302020204030204" pitchFamily="34" charset="0"/>
                  <a:ea typeface="Libre Franklin"/>
                  <a:cs typeface="Calibri Light" panose="020F0302020204030204" pitchFamily="34" charset="0"/>
                  <a:sym typeface="Libre Franklin"/>
                </a:rPr>
                <a:t>Letter of Commitment is executed by Borrowers and instructions forwarded to lawyers to be signed, closed and registered, and coordinate if necessary distribution of funds with syndicate partners.</a:t>
              </a:r>
            </a:p>
          </p:txBody>
        </p:sp>
      </p:grpSp>
      <p:sp>
        <p:nvSpPr>
          <p:cNvPr id="284" name="Google Shape;284;p11"/>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t>8</a:t>
            </a:r>
            <a:endParaRPr dirty="0"/>
          </a:p>
        </p:txBody>
      </p:sp>
      <p:pic>
        <p:nvPicPr>
          <p:cNvPr id="285" name="Google Shape;285;p11"/>
          <p:cNvPicPr preferRelativeResize="0"/>
          <p:nvPr/>
        </p:nvPicPr>
        <p:blipFill rotWithShape="1">
          <a:blip r:embed="rId3">
            <a:alphaModFix/>
          </a:blip>
          <a:srcRect/>
          <a:stretch/>
        </p:blipFill>
        <p:spPr>
          <a:xfrm>
            <a:off x="11286225" y="116378"/>
            <a:ext cx="455006" cy="313533"/>
          </a:xfrm>
          <a:prstGeom prst="rect">
            <a:avLst/>
          </a:prstGeom>
          <a:noFill/>
          <a:ln>
            <a:noFill/>
          </a:ln>
        </p:spPr>
      </p:pic>
    </p:spTree>
    <p:extLst>
      <p:ext uri="{BB962C8B-B14F-4D97-AF65-F5344CB8AC3E}">
        <p14:creationId xmlns:p14="http://schemas.microsoft.com/office/powerpoint/2010/main" val="1953215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2"/>
          <p:cNvSpPr txBox="1">
            <a:spLocks noGrp="1"/>
          </p:cNvSpPr>
          <p:nvPr>
            <p:ph type="title"/>
          </p:nvPr>
        </p:nvSpPr>
        <p:spPr>
          <a:xfrm>
            <a:off x="563158" y="584185"/>
            <a:ext cx="11029616" cy="988332"/>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3C87C8"/>
              </a:buClr>
              <a:buSzPts val="2800"/>
              <a:buFont typeface="Franklin Gothic"/>
              <a:buNone/>
            </a:pPr>
            <a:r>
              <a:rPr lang="en-US" dirty="0">
                <a:latin typeface="Calibri" panose="020F0502020204030204" pitchFamily="34" charset="0"/>
                <a:cs typeface="Calibri" panose="020F0502020204030204" pitchFamily="34" charset="0"/>
              </a:rPr>
              <a:t>LENDING FUNDS </a:t>
            </a:r>
            <a:endParaRPr dirty="0">
              <a:latin typeface="Calibri" panose="020F0502020204030204" pitchFamily="34" charset="0"/>
              <a:cs typeface="Calibri" panose="020F0502020204030204" pitchFamily="34" charset="0"/>
            </a:endParaRPr>
          </a:p>
        </p:txBody>
      </p:sp>
      <p:sp>
        <p:nvSpPr>
          <p:cNvPr id="292" name="Google Shape;292;p12"/>
          <p:cNvSpPr txBox="1"/>
          <p:nvPr/>
        </p:nvSpPr>
        <p:spPr>
          <a:xfrm>
            <a:off x="581193" y="1747243"/>
            <a:ext cx="10993546" cy="4921243"/>
          </a:xfrm>
          <a:prstGeom prst="rect">
            <a:avLst/>
          </a:prstGeom>
          <a:noFill/>
          <a:ln>
            <a:noFill/>
          </a:ln>
        </p:spPr>
        <p:txBody>
          <a:bodyPr spcFirstLastPara="1" wrap="square" lIns="91425" tIns="45700" rIns="91425" bIns="45700" anchor="ctr" anchorCtr="0">
            <a:normAutofit/>
          </a:bodyPr>
          <a:lstStyle/>
          <a:p>
            <a:pPr marL="628650" marR="0" lvl="0" indent="-285750" algn="l" rtl="0">
              <a:lnSpc>
                <a:spcPct val="110000"/>
              </a:lnSpc>
              <a:spcBef>
                <a:spcPts val="0"/>
              </a:spcBef>
              <a:spcAft>
                <a:spcPts val="0"/>
              </a:spcAft>
              <a:buClr>
                <a:srgbClr val="3C87C8"/>
              </a:buClr>
              <a:buSzPts val="2000"/>
              <a:buFont typeface="Arial"/>
              <a:buChar char="•"/>
            </a:pPr>
            <a:r>
              <a:rPr lang="en-US" sz="2000" dirty="0">
                <a:solidFill>
                  <a:srgbClr val="171717"/>
                </a:solidFill>
                <a:latin typeface="Calibri Light" panose="020F0302020204030204" pitchFamily="34" charset="0"/>
                <a:ea typeface="Libre Franklin"/>
                <a:cs typeface="Calibri Light" panose="020F0302020204030204" pitchFamily="34" charset="0"/>
                <a:sym typeface="Libre Franklin"/>
              </a:rPr>
              <a:t>HWIF will lend monies on infrastructure projects on a stand alone bases and will also  co-fund with provincial and federal governments’ projects.  </a:t>
            </a:r>
            <a:endParaRPr dirty="0">
              <a:latin typeface="Calibri Light" panose="020F0302020204030204" pitchFamily="34" charset="0"/>
              <a:cs typeface="Calibri Light" panose="020F0302020204030204" pitchFamily="34" charset="0"/>
            </a:endParaRPr>
          </a:p>
          <a:p>
            <a:pPr marL="628650" marR="0" lvl="0" indent="-285750" algn="l" rtl="0">
              <a:lnSpc>
                <a:spcPct val="110000"/>
              </a:lnSpc>
              <a:spcBef>
                <a:spcPts val="1000"/>
              </a:spcBef>
              <a:spcAft>
                <a:spcPts val="0"/>
              </a:spcAft>
              <a:buClr>
                <a:srgbClr val="3C87C8"/>
              </a:buClr>
              <a:buSzPts val="2000"/>
              <a:buFont typeface="Arial"/>
              <a:buChar char="•"/>
            </a:pPr>
            <a:r>
              <a:rPr lang="en-US" sz="2000" dirty="0">
                <a:solidFill>
                  <a:srgbClr val="171717"/>
                </a:solidFill>
                <a:latin typeface="Calibri Light" panose="020F0302020204030204" pitchFamily="34" charset="0"/>
                <a:ea typeface="Libre Franklin"/>
                <a:cs typeface="Calibri Light" panose="020F0302020204030204" pitchFamily="34" charset="0"/>
                <a:sym typeface="Libre Franklin"/>
              </a:rPr>
              <a:t>HWIF will lend up to </a:t>
            </a:r>
            <a:r>
              <a:rPr lang="en-US" sz="2000" dirty="0">
                <a:solidFill>
                  <a:schemeClr val="accent1"/>
                </a:solidFill>
                <a:latin typeface="Calibri Light" panose="020F0302020204030204" pitchFamily="34" charset="0"/>
                <a:ea typeface="Libre Franklin"/>
                <a:cs typeface="Calibri Light" panose="020F0302020204030204" pitchFamily="34" charset="0"/>
                <a:sym typeface="Libre Franklin"/>
              </a:rPr>
              <a:t>75% </a:t>
            </a:r>
            <a:r>
              <a:rPr lang="en-US" sz="2000" dirty="0">
                <a:solidFill>
                  <a:srgbClr val="171717"/>
                </a:solidFill>
                <a:latin typeface="Calibri Light" panose="020F0302020204030204" pitchFamily="34" charset="0"/>
                <a:ea typeface="Libre Franklin"/>
                <a:cs typeface="Calibri Light" panose="020F0302020204030204" pitchFamily="34" charset="0"/>
                <a:sym typeface="Libre Franklin"/>
              </a:rPr>
              <a:t>of financing for government approved infrastructure Projects to municipalities, counties and First Nations, specifically water treatment plants, wastewater treatment plants, bridge construction/remediation and educational facilities in Western Canada. </a:t>
            </a:r>
            <a:endParaRPr dirty="0">
              <a:latin typeface="Calibri Light" panose="020F0302020204030204" pitchFamily="34" charset="0"/>
              <a:cs typeface="Calibri Light" panose="020F0302020204030204" pitchFamily="34" charset="0"/>
            </a:endParaRPr>
          </a:p>
          <a:p>
            <a:pPr marL="628650" marR="0" lvl="0" indent="-285750" algn="l" rtl="0">
              <a:lnSpc>
                <a:spcPct val="110000"/>
              </a:lnSpc>
              <a:spcBef>
                <a:spcPts val="1000"/>
              </a:spcBef>
              <a:spcAft>
                <a:spcPts val="0"/>
              </a:spcAft>
              <a:buClr>
                <a:srgbClr val="3C87C8"/>
              </a:buClr>
              <a:buSzPts val="2000"/>
              <a:buFont typeface="Arial"/>
              <a:buChar char="•"/>
            </a:pPr>
            <a:r>
              <a:rPr lang="en-US" sz="2000" dirty="0">
                <a:solidFill>
                  <a:srgbClr val="171717"/>
                </a:solidFill>
                <a:latin typeface="Calibri Light" panose="020F0302020204030204" pitchFamily="34" charset="0"/>
                <a:ea typeface="Libre Franklin"/>
                <a:cs typeface="Calibri Light" panose="020F0302020204030204" pitchFamily="34" charset="0"/>
                <a:sym typeface="Libre Franklin"/>
              </a:rPr>
              <a:t>We encourage </a:t>
            </a:r>
            <a:r>
              <a:rPr lang="en-US" sz="2000" dirty="0">
                <a:solidFill>
                  <a:schemeClr val="accent1"/>
                </a:solidFill>
                <a:latin typeface="Calibri Light" panose="020F0302020204030204" pitchFamily="34" charset="0"/>
                <a:ea typeface="Libre Franklin"/>
                <a:cs typeface="Calibri Light" panose="020F0302020204030204" pitchFamily="34" charset="0"/>
                <a:sym typeface="Libre Franklin"/>
              </a:rPr>
              <a:t>regional cooperation </a:t>
            </a:r>
            <a:r>
              <a:rPr lang="en-US" sz="2000" dirty="0">
                <a:solidFill>
                  <a:srgbClr val="171717"/>
                </a:solidFill>
                <a:latin typeface="Calibri Light" panose="020F0302020204030204" pitchFamily="34" charset="0"/>
                <a:ea typeface="Libre Franklin"/>
                <a:cs typeface="Calibri Light" panose="020F0302020204030204" pitchFamily="34" charset="0"/>
                <a:sym typeface="Libre Franklin"/>
              </a:rPr>
              <a:t>to increase the capacity for long-term sustainable infrastructure solutions</a:t>
            </a:r>
            <a:r>
              <a:rPr lang="en-US" sz="2000" dirty="0">
                <a:solidFill>
                  <a:schemeClr val="dk1"/>
                </a:solidFill>
                <a:latin typeface="Calibri Light" panose="020F0302020204030204" pitchFamily="34" charset="0"/>
                <a:ea typeface="Libre Franklin"/>
                <a:cs typeface="Calibri Light" panose="020F0302020204030204" pitchFamily="34" charset="0"/>
                <a:sym typeface="Libre Franklin"/>
              </a:rPr>
              <a:t>.</a:t>
            </a:r>
            <a:endParaRPr dirty="0">
              <a:latin typeface="Calibri Light" panose="020F0302020204030204" pitchFamily="34" charset="0"/>
              <a:cs typeface="Calibri Light" panose="020F0302020204030204" pitchFamily="34" charset="0"/>
            </a:endParaRPr>
          </a:p>
          <a:p>
            <a:pPr marL="628650" marR="0" lvl="0" indent="-285750" algn="l" rtl="0">
              <a:lnSpc>
                <a:spcPct val="110000"/>
              </a:lnSpc>
              <a:spcBef>
                <a:spcPts val="1000"/>
              </a:spcBef>
              <a:spcAft>
                <a:spcPts val="0"/>
              </a:spcAft>
              <a:buClr>
                <a:srgbClr val="3C87C8"/>
              </a:buClr>
              <a:buSzPts val="2000"/>
              <a:buFont typeface="Arial"/>
              <a:buChar char="•"/>
            </a:pPr>
            <a:r>
              <a:rPr lang="en-US" sz="2000" dirty="0">
                <a:solidFill>
                  <a:schemeClr val="accent1"/>
                </a:solidFill>
                <a:latin typeface="Calibri Light" panose="020F0302020204030204" pitchFamily="34" charset="0"/>
                <a:ea typeface="Libre Franklin"/>
                <a:cs typeface="Calibri Light" panose="020F0302020204030204" pitchFamily="34" charset="0"/>
                <a:sym typeface="Libre Franklin"/>
              </a:rPr>
              <a:t>Application is open to </a:t>
            </a:r>
            <a:r>
              <a:rPr lang="en-US" sz="2000" dirty="0">
                <a:solidFill>
                  <a:schemeClr val="dk1"/>
                </a:solidFill>
                <a:latin typeface="Calibri Light" panose="020F0302020204030204" pitchFamily="34" charset="0"/>
                <a:ea typeface="Libre Franklin"/>
                <a:cs typeface="Calibri Light" panose="020F0302020204030204" pitchFamily="34" charset="0"/>
                <a:sym typeface="Libre Franklin"/>
              </a:rPr>
              <a:t>Local Governments, First Nations, Communities, Service Providers, Developers, Private Communications and Private Utility Developers.</a:t>
            </a:r>
          </a:p>
          <a:p>
            <a:pPr marL="628650" marR="0" lvl="0" indent="-285750" algn="l" rtl="0">
              <a:lnSpc>
                <a:spcPct val="110000"/>
              </a:lnSpc>
              <a:spcBef>
                <a:spcPts val="1000"/>
              </a:spcBef>
              <a:spcAft>
                <a:spcPts val="0"/>
              </a:spcAft>
              <a:buClr>
                <a:srgbClr val="3C87C8"/>
              </a:buClr>
              <a:buSzPts val="2000"/>
              <a:buFont typeface="Arial"/>
              <a:buChar char="•"/>
            </a:pPr>
            <a:r>
              <a:rPr lang="en-US" sz="2000" dirty="0">
                <a:solidFill>
                  <a:schemeClr val="dk1"/>
                </a:solidFill>
                <a:latin typeface="Calibri Light" panose="020F0302020204030204" pitchFamily="34" charset="0"/>
                <a:cs typeface="Calibri Light" panose="020F0302020204030204" pitchFamily="34" charset="0"/>
                <a:sym typeface="Libre Franklin"/>
              </a:rPr>
              <a:t>HWIF requires participation either contractually or financially from a municipal, indigenous, federal agency or federal or provincial crown corporation so as to lend funds to prospective borrowers. </a:t>
            </a:r>
            <a:endParaRPr dirty="0">
              <a:latin typeface="Calibri Light" panose="020F0302020204030204" pitchFamily="34" charset="0"/>
              <a:cs typeface="Calibri Light" panose="020F0302020204030204" pitchFamily="34" charset="0"/>
            </a:endParaRPr>
          </a:p>
          <a:p>
            <a:pPr marL="628650" marR="0" lvl="0" indent="-158750" algn="l" rtl="0">
              <a:lnSpc>
                <a:spcPct val="110000"/>
              </a:lnSpc>
              <a:spcBef>
                <a:spcPts val="1000"/>
              </a:spcBef>
              <a:spcAft>
                <a:spcPts val="0"/>
              </a:spcAft>
              <a:buClr>
                <a:srgbClr val="3C87C8"/>
              </a:buClr>
              <a:buSzPts val="2000"/>
              <a:buFont typeface="Arial"/>
              <a:buNone/>
            </a:pPr>
            <a:endParaRPr sz="2000" b="0" dirty="0">
              <a:solidFill>
                <a:schemeClr val="dk1"/>
              </a:solidFill>
              <a:latin typeface="Libre Franklin"/>
              <a:ea typeface="Libre Franklin"/>
              <a:cs typeface="Libre Franklin"/>
              <a:sym typeface="Libre Franklin"/>
            </a:endParaRPr>
          </a:p>
        </p:txBody>
      </p:sp>
      <p:sp>
        <p:nvSpPr>
          <p:cNvPr id="293" name="Google Shape;293;p12"/>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t>9</a:t>
            </a:r>
            <a:endParaRPr dirty="0"/>
          </a:p>
        </p:txBody>
      </p:sp>
      <p:pic>
        <p:nvPicPr>
          <p:cNvPr id="294" name="Google Shape;294;p12"/>
          <p:cNvPicPr preferRelativeResize="0"/>
          <p:nvPr/>
        </p:nvPicPr>
        <p:blipFill rotWithShape="1">
          <a:blip r:embed="rId3">
            <a:alphaModFix/>
          </a:blip>
          <a:srcRect/>
          <a:stretch/>
        </p:blipFill>
        <p:spPr>
          <a:xfrm>
            <a:off x="11286225" y="116378"/>
            <a:ext cx="455006" cy="313533"/>
          </a:xfrm>
          <a:prstGeom prst="rect">
            <a:avLst/>
          </a:prstGeom>
          <a:noFill/>
          <a:ln>
            <a:noFill/>
          </a:ln>
        </p:spPr>
      </p:pic>
    </p:spTree>
  </p:cSld>
  <p:clrMapOvr>
    <a:masterClrMapping/>
  </p:clrMapOvr>
</p:sld>
</file>

<file path=ppt/theme/theme1.xml><?xml version="1.0" encoding="utf-8"?>
<a:theme xmlns:a="http://schemas.openxmlformats.org/drawingml/2006/main" name="DividendVTI">
  <a:themeElements>
    <a:clrScheme name="Blue II">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5463</TotalTime>
  <Words>2227</Words>
  <Application>Microsoft Office PowerPoint</Application>
  <PresentationFormat>Widescreen</PresentationFormat>
  <Paragraphs>104</Paragraphs>
  <Slides>13</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Arial</vt:lpstr>
      <vt:lpstr>Franklin Gothic</vt:lpstr>
      <vt:lpstr>Calibri</vt:lpstr>
      <vt:lpstr>Libre Franklin</vt:lpstr>
      <vt:lpstr>Noto Sans Symbols</vt:lpstr>
      <vt:lpstr>Corbel</vt:lpstr>
      <vt:lpstr>Calibri Light</vt:lpstr>
      <vt:lpstr>DividendVTI</vt:lpstr>
      <vt:lpstr>Office Theme</vt:lpstr>
      <vt:lpstr>HORIZON WEST INFRASTRUCTURE FUND INC.</vt:lpstr>
      <vt:lpstr>HORIZON WEST INFRASTRUCTURE FUND (HWIF)</vt:lpstr>
      <vt:lpstr>Team Attributes</vt:lpstr>
      <vt:lpstr>FUND MODEL</vt:lpstr>
      <vt:lpstr>WHY HWIF IS THE RIGHT CHOICE? </vt:lpstr>
      <vt:lpstr>HWIF FILLS THE FUNDING GAP </vt:lpstr>
      <vt:lpstr>OUR LENDING STRATEGY</vt:lpstr>
      <vt:lpstr>OUR LENDING PROCESS</vt:lpstr>
      <vt:lpstr>LENDING FUNDS </vt:lpstr>
      <vt:lpstr>ESSAFIN Logic -Third Party ESG Risk Analysis Partner</vt:lpstr>
      <vt:lpstr>THE BENEFITS TO COMMUNITIES OF HWIF  </vt:lpstr>
      <vt:lpstr>THANK YOU </vt:lpstr>
      <vt:lpstr>LEGAL DISCLAIMER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HORIZON WEST INFRASTRUCTURE FUND INC.</dc:title>
  <dc:creator>Tim Reid</dc:creator>
  <cp:lastModifiedBy>Vijay Mattel</cp:lastModifiedBy>
  <cp:revision>30</cp:revision>
  <cp:lastPrinted>2023-05-12T21:02:25Z</cp:lastPrinted>
  <dcterms:created xsi:type="dcterms:W3CDTF">2021-01-23T17:34:31Z</dcterms:created>
  <dcterms:modified xsi:type="dcterms:W3CDTF">2023-12-06T03:20:44Z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